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1" r:id="rId2"/>
    <p:sldId id="256" r:id="rId3"/>
    <p:sldId id="271" r:id="rId4"/>
    <p:sldId id="279" r:id="rId5"/>
    <p:sldId id="265" r:id="rId6"/>
    <p:sldId id="273" r:id="rId7"/>
    <p:sldId id="274" r:id="rId8"/>
    <p:sldId id="275" r:id="rId9"/>
    <p:sldId id="276" r:id="rId10"/>
    <p:sldId id="277" r:id="rId11"/>
    <p:sldId id="278" r:id="rId12"/>
    <p:sldId id="267" r:id="rId13"/>
    <p:sldId id="284" r:id="rId14"/>
    <p:sldId id="283" r:id="rId15"/>
    <p:sldId id="282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  <a:srgbClr val="1306BA"/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2181" autoAdjust="0"/>
  </p:normalViewPr>
  <p:slideViewPr>
    <p:cSldViewPr snapToGrid="0">
      <p:cViewPr varScale="1">
        <p:scale>
          <a:sx n="74" d="100"/>
          <a:sy n="74" d="100"/>
        </p:scale>
        <p:origin x="552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384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359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175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661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798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198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2/18/2021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912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2/18/2021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277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2/18/2021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791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211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163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A17E3-6A89-4095-BD30-16657B828D0B}" type="datetimeFigureOut">
              <a:rPr lang="en-US" smtClean="0"/>
              <a:pPr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540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gif"/><Relationship Id="rId5" Type="http://schemas.openxmlformats.org/officeDocument/2006/relationships/slide" Target="slide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WordArt 20"/>
          <p:cNvSpPr>
            <a:spLocks noChangeArrowheads="1" noChangeShapeType="1" noTextEdit="1"/>
          </p:cNvSpPr>
          <p:nvPr/>
        </p:nvSpPr>
        <p:spPr bwMode="auto">
          <a:xfrm>
            <a:off x="3149600" y="1447800"/>
            <a:ext cx="7213600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b="1" kern="10" dirty="0" err="1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Chính</a:t>
            </a:r>
            <a:r>
              <a:rPr lang="en-US" b="1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b="1" kern="10" dirty="0" err="1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tả</a:t>
            </a:r>
            <a:r>
              <a:rPr lang="vi-VN" b="1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vi-VN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– Lớp </a:t>
            </a:r>
            <a:r>
              <a:rPr lang="vi-VN" b="1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5</a:t>
            </a:r>
            <a:endParaRPr lang="en-US" b="1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052" name="WordArt 21"/>
          <p:cNvSpPr>
            <a:spLocks noChangeArrowheads="1" noChangeShapeType="1" noTextEdit="1"/>
          </p:cNvSpPr>
          <p:nvPr/>
        </p:nvSpPr>
        <p:spPr bwMode="auto">
          <a:xfrm>
            <a:off x="609600" y="2819400"/>
            <a:ext cx="11074400" cy="5892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Cao </a:t>
            </a:r>
            <a:r>
              <a:rPr lang="en-US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Bằng</a:t>
            </a:r>
            <a:r>
              <a:rPr lang="vi-VN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.</a:t>
            </a:r>
            <a:endParaRPr lang="vi-VN" b="1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  <a:p>
            <a:endParaRPr lang="en-US" b="1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8" y="0"/>
            <a:chExt cx="5760" cy="4320"/>
          </a:xfrm>
        </p:grpSpPr>
        <p:pic>
          <p:nvPicPr>
            <p:cNvPr id="2055" name="Picture 6" descr="GRANS024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531882" flipH="1">
              <a:off x="4848" y="3394"/>
              <a:ext cx="912" cy="9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6" name="Picture 7" descr="GRANS024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465066">
              <a:off x="96" y="3394"/>
              <a:ext cx="961" cy="9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8" y="0"/>
              <a:ext cx="5760" cy="4320"/>
              <a:chOff x="672" y="0"/>
              <a:chExt cx="5760" cy="4320"/>
            </a:xfrm>
          </p:grpSpPr>
          <p:pic>
            <p:nvPicPr>
              <p:cNvPr id="2058" name="Picture 9" descr="BD21325_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672" y="4176"/>
                <a:ext cx="5760" cy="14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59" name="Picture 10" descr="BD21325_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672" y="0"/>
                <a:ext cx="5760" cy="14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60" name="Picture 11" descr="BD21325_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6288" y="192"/>
                <a:ext cx="144" cy="398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61" name="Picture 12" descr="BD21325_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672" y="0"/>
                <a:ext cx="153" cy="422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</p:pic>
        </p:grpSp>
      </p:grpSp>
      <p:pic>
        <p:nvPicPr>
          <p:cNvPr id="2054" name="Picture 10" descr="cartoon1%20(1)">
            <a:hlinkClick r:id="rId5" action="ppaction://hlinksldjump"/>
          </p:cNvPr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12800" y="1447801"/>
            <a:ext cx="2133600" cy="1420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1323" y="5769237"/>
            <a:ext cx="12190677" cy="1088760"/>
            <a:chOff x="1" y="4361"/>
            <a:chExt cx="9215" cy="823"/>
          </a:xfrm>
        </p:grpSpPr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14" y="4289"/>
              <a:ext cx="781" cy="10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82" y="4361"/>
              <a:ext cx="1134" cy="8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430745" y="53924"/>
            <a:ext cx="11460163" cy="993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15" tIns="65308" rIns="130615" bIns="65308">
            <a:spAutoFit/>
          </a:bodyPr>
          <a:lstStyle>
            <a:lvl1pPr defTabSz="1306513">
              <a:spcBef>
                <a:spcPct val="20000"/>
              </a:spcBef>
              <a:buChar char="•"/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62038" indent="-409575" defTabSz="1306513">
              <a:spcBef>
                <a:spcPct val="20000"/>
              </a:spcBef>
              <a:buChar char="–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633538" indent="-327025" defTabSz="1306513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286000" indent="-327025" defTabSz="1306513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938463" indent="-325438" defTabSz="1306513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3956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8528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3100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7672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Chính</a:t>
            </a:r>
            <a:r>
              <a:rPr lang="en-US" altLang="en-US" sz="28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tả</a:t>
            </a:r>
            <a:endParaRPr lang="en-US" altLang="en-US" sz="2800" dirty="0" smtClean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Cao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Bằng</a:t>
            </a:r>
            <a:endParaRPr lang="en-US" altLang="en-US" sz="28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1671744" y="1349324"/>
            <a:ext cx="2590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LUYỆN TẬP: 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661182" y="1703359"/>
            <a:ext cx="112119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800" dirty="0" err="1" smtClean="0">
                <a:solidFill>
                  <a:srgbClr val="1306BA"/>
                </a:solidFill>
                <a:cs typeface="Arial" charset="0"/>
              </a:rPr>
              <a:t>Bài</a:t>
            </a:r>
            <a:r>
              <a:rPr lang="en-US" sz="2800" dirty="0" smtClean="0">
                <a:solidFill>
                  <a:srgbClr val="1306BA"/>
                </a:solidFill>
                <a:cs typeface="Arial" charset="0"/>
              </a:rPr>
              <a:t> 3</a:t>
            </a:r>
            <a:r>
              <a:rPr lang="en-US" sz="2800" dirty="0" smtClean="0">
                <a:solidFill>
                  <a:srgbClr val="1306BA"/>
                </a:solidFill>
                <a:latin typeface="Times New Roman" pitchFamily="18" charset="0"/>
                <a:cs typeface="Arial" charset="0"/>
              </a:rPr>
              <a:t>/ </a:t>
            </a:r>
            <a:r>
              <a:rPr lang="en-US" sz="2800" i="1" dirty="0" err="1" smtClean="0">
                <a:solidFill>
                  <a:srgbClr val="1306BA"/>
                </a:solidFill>
              </a:rPr>
              <a:t>Tìm</a:t>
            </a:r>
            <a:r>
              <a:rPr lang="en-US" sz="2800" i="1" dirty="0" smtClean="0">
                <a:solidFill>
                  <a:srgbClr val="1306BA"/>
                </a:solidFill>
              </a:rPr>
              <a:t> </a:t>
            </a:r>
            <a:r>
              <a:rPr lang="en-US" sz="2800" i="1" dirty="0" err="1">
                <a:solidFill>
                  <a:srgbClr val="1306BA"/>
                </a:solidFill>
              </a:rPr>
              <a:t>và</a:t>
            </a:r>
            <a:r>
              <a:rPr lang="en-US" sz="2800" i="1" dirty="0">
                <a:solidFill>
                  <a:srgbClr val="1306BA"/>
                </a:solidFill>
              </a:rPr>
              <a:t> </a:t>
            </a:r>
            <a:r>
              <a:rPr lang="en-US" sz="2800" i="1" dirty="0" err="1">
                <a:solidFill>
                  <a:srgbClr val="1306BA"/>
                </a:solidFill>
              </a:rPr>
              <a:t>viết</a:t>
            </a:r>
            <a:r>
              <a:rPr lang="en-US" sz="2800" i="1" dirty="0">
                <a:solidFill>
                  <a:srgbClr val="1306BA"/>
                </a:solidFill>
              </a:rPr>
              <a:t> </a:t>
            </a:r>
            <a:r>
              <a:rPr lang="en-US" sz="2800" i="1" dirty="0" err="1">
                <a:solidFill>
                  <a:srgbClr val="1306BA"/>
                </a:solidFill>
              </a:rPr>
              <a:t>lại</a:t>
            </a:r>
            <a:r>
              <a:rPr lang="en-US" sz="2800" i="1" dirty="0">
                <a:solidFill>
                  <a:srgbClr val="1306BA"/>
                </a:solidFill>
              </a:rPr>
              <a:t> </a:t>
            </a:r>
            <a:r>
              <a:rPr lang="en-US" sz="2800" i="1" dirty="0" err="1">
                <a:solidFill>
                  <a:srgbClr val="1306BA"/>
                </a:solidFill>
              </a:rPr>
              <a:t>cho</a:t>
            </a:r>
            <a:r>
              <a:rPr lang="en-US" sz="2800" i="1" dirty="0">
                <a:solidFill>
                  <a:srgbClr val="1306BA"/>
                </a:solidFill>
              </a:rPr>
              <a:t> </a:t>
            </a:r>
            <a:r>
              <a:rPr lang="en-US" sz="2800" i="1" dirty="0" err="1">
                <a:solidFill>
                  <a:srgbClr val="1306BA"/>
                </a:solidFill>
              </a:rPr>
              <a:t>đúng</a:t>
            </a:r>
            <a:r>
              <a:rPr lang="en-US" sz="2800" i="1" dirty="0">
                <a:solidFill>
                  <a:srgbClr val="1306BA"/>
                </a:solidFill>
              </a:rPr>
              <a:t> </a:t>
            </a:r>
            <a:r>
              <a:rPr lang="en-US" sz="2800" i="1" dirty="0" err="1">
                <a:solidFill>
                  <a:srgbClr val="1306BA"/>
                </a:solidFill>
              </a:rPr>
              <a:t>các</a:t>
            </a:r>
            <a:r>
              <a:rPr lang="en-US" sz="2800" i="1" dirty="0">
                <a:solidFill>
                  <a:srgbClr val="1306BA"/>
                </a:solidFill>
              </a:rPr>
              <a:t> </a:t>
            </a:r>
            <a:r>
              <a:rPr lang="en-US" sz="2800" i="1" dirty="0" err="1">
                <a:solidFill>
                  <a:srgbClr val="1306BA"/>
                </a:solidFill>
              </a:rPr>
              <a:t>tên</a:t>
            </a:r>
            <a:r>
              <a:rPr lang="en-US" sz="2800" i="1" dirty="0">
                <a:solidFill>
                  <a:srgbClr val="1306BA"/>
                </a:solidFill>
              </a:rPr>
              <a:t> </a:t>
            </a:r>
            <a:r>
              <a:rPr lang="en-US" sz="2800" i="1" dirty="0" err="1">
                <a:solidFill>
                  <a:srgbClr val="1306BA"/>
                </a:solidFill>
              </a:rPr>
              <a:t>riêng</a:t>
            </a:r>
            <a:r>
              <a:rPr lang="en-US" sz="2800" i="1" dirty="0">
                <a:solidFill>
                  <a:srgbClr val="1306BA"/>
                </a:solidFill>
              </a:rPr>
              <a:t> </a:t>
            </a:r>
            <a:r>
              <a:rPr lang="en-US" sz="2800" i="1" dirty="0" err="1">
                <a:solidFill>
                  <a:srgbClr val="1306BA"/>
                </a:solidFill>
              </a:rPr>
              <a:t>có</a:t>
            </a:r>
            <a:r>
              <a:rPr lang="en-US" sz="2800" i="1" dirty="0">
                <a:solidFill>
                  <a:srgbClr val="1306BA"/>
                </a:solidFill>
              </a:rPr>
              <a:t> </a:t>
            </a:r>
            <a:r>
              <a:rPr lang="en-US" sz="2800" i="1" dirty="0" err="1">
                <a:solidFill>
                  <a:srgbClr val="1306BA"/>
                </a:solidFill>
              </a:rPr>
              <a:t>trong</a:t>
            </a:r>
            <a:r>
              <a:rPr lang="en-US" sz="2800" i="1" dirty="0">
                <a:solidFill>
                  <a:srgbClr val="1306BA"/>
                </a:solidFill>
              </a:rPr>
              <a:t> </a:t>
            </a:r>
            <a:r>
              <a:rPr lang="en-US" sz="2800" i="1" dirty="0" err="1">
                <a:solidFill>
                  <a:srgbClr val="1306BA"/>
                </a:solidFill>
              </a:rPr>
              <a:t>đoạn</a:t>
            </a:r>
            <a:r>
              <a:rPr lang="en-US" sz="2800" i="1" dirty="0">
                <a:solidFill>
                  <a:srgbClr val="1306BA"/>
                </a:solidFill>
              </a:rPr>
              <a:t> </a:t>
            </a:r>
            <a:r>
              <a:rPr lang="en-US" sz="2800" i="1" dirty="0" err="1" smtClean="0">
                <a:solidFill>
                  <a:srgbClr val="1306BA"/>
                </a:solidFill>
              </a:rPr>
              <a:t>thơ</a:t>
            </a:r>
            <a:r>
              <a:rPr lang="en-US" sz="2800" i="1" dirty="0" smtClean="0">
                <a:solidFill>
                  <a:srgbClr val="1306BA"/>
                </a:solidFill>
              </a:rPr>
              <a:t> </a:t>
            </a:r>
            <a:r>
              <a:rPr lang="en-US" sz="2800" i="1" dirty="0" err="1" smtClean="0">
                <a:solidFill>
                  <a:srgbClr val="1306BA"/>
                </a:solidFill>
              </a:rPr>
              <a:t>sau</a:t>
            </a:r>
            <a:r>
              <a:rPr lang="en-US" sz="2800" i="1" dirty="0" smtClean="0">
                <a:solidFill>
                  <a:srgbClr val="1306BA"/>
                </a:solidFill>
              </a:rPr>
              <a:t>:</a:t>
            </a:r>
            <a:endParaRPr lang="en-US" sz="2800" i="1" dirty="0">
              <a:solidFill>
                <a:srgbClr val="1306BA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897945" y="2644724"/>
            <a:ext cx="6231987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Đường</a:t>
            </a:r>
            <a:r>
              <a:rPr lang="en-US" sz="2800" dirty="0" smtClean="0"/>
              <a:t> </a:t>
            </a:r>
            <a:r>
              <a:rPr lang="en-US" sz="2800" dirty="0" err="1" smtClean="0"/>
              <a:t>tuần</a:t>
            </a:r>
            <a:r>
              <a:rPr lang="en-US" sz="2800" dirty="0" smtClean="0"/>
              <a:t> </a:t>
            </a:r>
            <a:r>
              <a:rPr lang="en-US" sz="2800" dirty="0" err="1" smtClean="0"/>
              <a:t>tra</a:t>
            </a:r>
            <a:r>
              <a:rPr lang="en-US" sz="2800" dirty="0" smtClean="0"/>
              <a:t> </a:t>
            </a:r>
            <a:r>
              <a:rPr lang="en-US" sz="2800" dirty="0" err="1" smtClean="0"/>
              <a:t>lên</a:t>
            </a:r>
            <a:r>
              <a:rPr lang="en-US" sz="2800" dirty="0" smtClean="0"/>
              <a:t> </a:t>
            </a:r>
            <a:r>
              <a:rPr lang="en-US" sz="2800" dirty="0" err="1" smtClean="0"/>
              <a:t>chóp</a:t>
            </a:r>
            <a:r>
              <a:rPr lang="en-US" sz="2800" dirty="0" smtClean="0"/>
              <a:t> </a:t>
            </a:r>
            <a:r>
              <a:rPr lang="en-US" sz="2800" dirty="0" err="1" smtClean="0"/>
              <a:t>Hai</a:t>
            </a:r>
            <a:endParaRPr lang="en-US" sz="2800" dirty="0" smtClean="0"/>
          </a:p>
          <a:p>
            <a:r>
              <a:rPr lang="en-US" sz="2800" dirty="0" err="1" smtClean="0"/>
              <a:t>Gió</a:t>
            </a:r>
            <a:r>
              <a:rPr lang="en-US" sz="2800" dirty="0" smtClean="0"/>
              <a:t> </a:t>
            </a:r>
            <a:r>
              <a:rPr lang="en-US" sz="2800" dirty="0" err="1" smtClean="0"/>
              <a:t>vù</a:t>
            </a:r>
            <a:r>
              <a:rPr lang="en-US" sz="2800" dirty="0" smtClean="0"/>
              <a:t> </a:t>
            </a:r>
            <a:r>
              <a:rPr lang="en-US" sz="2800" dirty="0" err="1" smtClean="0"/>
              <a:t>vù</a:t>
            </a:r>
            <a:r>
              <a:rPr lang="en-US" sz="2800" dirty="0" smtClean="0"/>
              <a:t> </a:t>
            </a:r>
            <a:r>
              <a:rPr lang="en-US" sz="2800" dirty="0" err="1" smtClean="0"/>
              <a:t>quất</a:t>
            </a:r>
            <a:r>
              <a:rPr lang="en-US" sz="2800" dirty="0" smtClean="0"/>
              <a:t> </a:t>
            </a:r>
            <a:r>
              <a:rPr lang="en-US" sz="2800" dirty="0" err="1" smtClean="0"/>
              <a:t>ngang</a:t>
            </a:r>
            <a:r>
              <a:rPr lang="en-US" sz="2800" dirty="0" smtClean="0"/>
              <a:t> </a:t>
            </a:r>
            <a:r>
              <a:rPr lang="en-US" sz="2800" dirty="0" err="1" smtClean="0"/>
              <a:t>cành</a:t>
            </a:r>
            <a:r>
              <a:rPr lang="en-US" sz="2800" dirty="0" smtClean="0"/>
              <a:t> </a:t>
            </a:r>
            <a:r>
              <a:rPr lang="en-US" sz="2800" dirty="0" err="1" smtClean="0"/>
              <a:t>bứa</a:t>
            </a:r>
            <a:endParaRPr lang="en-US" sz="2800" dirty="0" smtClean="0"/>
          </a:p>
          <a:p>
            <a:r>
              <a:rPr lang="en-US" sz="2800" dirty="0" err="1" smtClean="0"/>
              <a:t>Trông</a:t>
            </a:r>
            <a:r>
              <a:rPr lang="en-US" sz="2800" dirty="0" smtClean="0"/>
              <a:t> </a:t>
            </a:r>
            <a:r>
              <a:rPr lang="en-US" sz="2800" dirty="0" err="1" smtClean="0"/>
              <a:t>xa</a:t>
            </a:r>
            <a:r>
              <a:rPr lang="en-US" sz="2800" dirty="0" smtClean="0"/>
              <a:t> </a:t>
            </a:r>
            <a:r>
              <a:rPr lang="en-US" sz="2800" dirty="0" err="1" smtClean="0"/>
              <a:t>xa</a:t>
            </a:r>
            <a:r>
              <a:rPr lang="en-US" sz="2800" dirty="0" smtClean="0"/>
              <a:t> </a:t>
            </a:r>
            <a:r>
              <a:rPr lang="en-US" sz="2800" dirty="0" err="1" smtClean="0"/>
              <a:t>nhập</a:t>
            </a:r>
            <a:r>
              <a:rPr lang="en-US" sz="2800" dirty="0" smtClean="0"/>
              <a:t> </a:t>
            </a:r>
            <a:r>
              <a:rPr lang="en-US" sz="2800" dirty="0" err="1" smtClean="0"/>
              <a:t>nhòe</a:t>
            </a:r>
            <a:r>
              <a:rPr lang="en-US" sz="2800" dirty="0" smtClean="0"/>
              <a:t> </a:t>
            </a:r>
            <a:r>
              <a:rPr lang="en-US" sz="2800" dirty="0" err="1" smtClean="0"/>
              <a:t>ánh</a:t>
            </a:r>
            <a:r>
              <a:rPr lang="en-US" sz="2800" dirty="0" smtClean="0"/>
              <a:t> </a:t>
            </a:r>
            <a:r>
              <a:rPr lang="en-US" sz="2800" dirty="0" err="1" smtClean="0"/>
              <a:t>lửa</a:t>
            </a:r>
            <a:endParaRPr lang="en-US" sz="2800" dirty="0" smtClean="0"/>
          </a:p>
          <a:p>
            <a:r>
              <a:rPr lang="en-US" sz="2800" dirty="0" err="1" smtClean="0"/>
              <a:t>Vật</a:t>
            </a:r>
            <a:r>
              <a:rPr lang="en-US" sz="2800" dirty="0" smtClean="0"/>
              <a:t> </a:t>
            </a:r>
            <a:r>
              <a:rPr lang="en-US" sz="2800" dirty="0" err="1" smtClean="0"/>
              <a:t>vờ</a:t>
            </a:r>
            <a:r>
              <a:rPr lang="en-US" sz="2800" dirty="0" smtClean="0"/>
              <a:t> </a:t>
            </a:r>
            <a:r>
              <a:rPr lang="en-US" sz="2800" dirty="0" err="1" smtClean="0"/>
              <a:t>đầu</a:t>
            </a:r>
            <a:r>
              <a:rPr lang="en-US" sz="2800" dirty="0" smtClean="0"/>
              <a:t> </a:t>
            </a:r>
            <a:r>
              <a:rPr lang="en-US" sz="2800" dirty="0" err="1" smtClean="0"/>
              <a:t>súng</a:t>
            </a:r>
            <a:r>
              <a:rPr lang="en-US" sz="2800" dirty="0" smtClean="0"/>
              <a:t> </a:t>
            </a:r>
            <a:r>
              <a:rPr lang="en-US" sz="2800" dirty="0" err="1" smtClean="0"/>
              <a:t>sương</a:t>
            </a:r>
            <a:r>
              <a:rPr lang="en-US" sz="2800" dirty="0" smtClean="0"/>
              <a:t> </a:t>
            </a:r>
            <a:r>
              <a:rPr lang="en-US" sz="2800" dirty="0" err="1" smtClean="0"/>
              <a:t>sa</a:t>
            </a:r>
            <a:r>
              <a:rPr lang="en-US" sz="2800" dirty="0" smtClean="0"/>
              <a:t>.</a:t>
            </a:r>
          </a:p>
          <a:p>
            <a:pPr>
              <a:spcBef>
                <a:spcPts val="1200"/>
              </a:spcBef>
            </a:pPr>
            <a:r>
              <a:rPr lang="en-US" sz="2800" dirty="0" err="1" smtClean="0"/>
              <a:t>Cửa</a:t>
            </a:r>
            <a:r>
              <a:rPr lang="en-US" sz="2800" dirty="0" smtClean="0"/>
              <a:t> </a:t>
            </a:r>
            <a:r>
              <a:rPr lang="en-US" sz="2800" dirty="0" err="1" smtClean="0"/>
              <a:t>gió</a:t>
            </a:r>
            <a:r>
              <a:rPr lang="en-US" sz="2800" dirty="0" smtClean="0"/>
              <a:t> </a:t>
            </a:r>
            <a:r>
              <a:rPr lang="en-US" sz="2800" dirty="0" err="1" smtClean="0"/>
              <a:t>này</a:t>
            </a:r>
            <a:r>
              <a:rPr lang="en-US" sz="2800" dirty="0" smtClean="0"/>
              <a:t> </a:t>
            </a:r>
            <a:r>
              <a:rPr lang="en-US" sz="2800" dirty="0" err="1" smtClean="0"/>
              <a:t>người</a:t>
            </a:r>
            <a:r>
              <a:rPr lang="en-US" sz="2800" dirty="0" smtClean="0"/>
              <a:t> </a:t>
            </a:r>
            <a:r>
              <a:rPr lang="en-US" sz="2800" dirty="0" err="1" smtClean="0"/>
              <a:t>xưa</a:t>
            </a:r>
            <a:r>
              <a:rPr lang="en-US" sz="2800" dirty="0" smtClean="0"/>
              <a:t> </a:t>
            </a:r>
            <a:r>
              <a:rPr lang="en-US" sz="2800" dirty="0" err="1" smtClean="0"/>
              <a:t>gọi</a:t>
            </a:r>
            <a:r>
              <a:rPr lang="en-US" sz="2800" dirty="0" smtClean="0"/>
              <a:t> </a:t>
            </a:r>
            <a:r>
              <a:rPr lang="en-US" sz="2800" dirty="0" err="1" smtClean="0"/>
              <a:t>Ngã</a:t>
            </a:r>
            <a:endParaRPr lang="en-US" sz="2800" dirty="0" smtClean="0"/>
          </a:p>
          <a:p>
            <a:r>
              <a:rPr lang="en-US" sz="2800" dirty="0" err="1" smtClean="0"/>
              <a:t>Cắt</a:t>
            </a:r>
            <a:r>
              <a:rPr lang="en-US" sz="2800" dirty="0" smtClean="0"/>
              <a:t> con </a:t>
            </a:r>
            <a:r>
              <a:rPr lang="en-US" sz="2800" dirty="0" err="1" smtClean="0"/>
              <a:t>suối</a:t>
            </a:r>
            <a:r>
              <a:rPr lang="en-US" sz="2800" dirty="0" smtClean="0"/>
              <a:t> </a:t>
            </a:r>
            <a:r>
              <a:rPr lang="en-US" sz="2800" dirty="0" err="1" smtClean="0"/>
              <a:t>hai</a:t>
            </a:r>
            <a:r>
              <a:rPr lang="en-US" sz="2800" dirty="0" smtClean="0"/>
              <a:t> </a:t>
            </a:r>
            <a:r>
              <a:rPr lang="en-US" sz="2800" dirty="0" err="1" smtClean="0"/>
              <a:t>chiều</a:t>
            </a:r>
            <a:r>
              <a:rPr lang="en-US" sz="2800" dirty="0" smtClean="0"/>
              <a:t> </a:t>
            </a:r>
            <a:r>
              <a:rPr lang="en-US" sz="2800" dirty="0" err="1" smtClean="0"/>
              <a:t>dâng</a:t>
            </a:r>
            <a:r>
              <a:rPr lang="en-US" sz="2800" dirty="0" smtClean="0"/>
              <a:t> </a:t>
            </a:r>
            <a:r>
              <a:rPr lang="en-US" sz="2800" dirty="0" err="1" smtClean="0"/>
              <a:t>lũ</a:t>
            </a:r>
            <a:endParaRPr lang="en-US" sz="2800" dirty="0" smtClean="0"/>
          </a:p>
          <a:p>
            <a:r>
              <a:rPr lang="en-US" sz="2800" dirty="0" err="1" smtClean="0"/>
              <a:t>Nơi</a:t>
            </a:r>
            <a:r>
              <a:rPr lang="en-US" sz="2800" dirty="0" smtClean="0"/>
              <a:t> </a:t>
            </a:r>
            <a:r>
              <a:rPr lang="en-US" sz="2800" dirty="0" err="1" smtClean="0"/>
              <a:t>gió</a:t>
            </a:r>
            <a:r>
              <a:rPr lang="en-US" sz="2800" dirty="0" smtClean="0"/>
              <a:t> </a:t>
            </a:r>
            <a:r>
              <a:rPr lang="en-US" sz="2800" dirty="0" err="1" smtClean="0"/>
              <a:t>Tùng</a:t>
            </a:r>
            <a:r>
              <a:rPr lang="en-US" sz="2800" dirty="0" smtClean="0"/>
              <a:t> </a:t>
            </a:r>
            <a:r>
              <a:rPr lang="en-US" sz="2800" dirty="0" err="1" smtClean="0"/>
              <a:t>Chinh</a:t>
            </a:r>
            <a:r>
              <a:rPr lang="en-US" sz="2800" dirty="0" smtClean="0"/>
              <a:t>, </a:t>
            </a:r>
            <a:r>
              <a:rPr lang="en-US" sz="2800" dirty="0" err="1" smtClean="0"/>
              <a:t>Pù</a:t>
            </a:r>
            <a:r>
              <a:rPr lang="en-US" sz="2800" dirty="0" smtClean="0"/>
              <a:t>                    </a:t>
            </a:r>
            <a:r>
              <a:rPr lang="en-US" sz="2800" dirty="0" err="1" smtClean="0"/>
              <a:t>hội</a:t>
            </a:r>
            <a:r>
              <a:rPr lang="en-US" sz="2800" dirty="0" smtClean="0"/>
              <a:t> </a:t>
            </a:r>
            <a:r>
              <a:rPr lang="en-US" sz="2800" dirty="0" err="1" smtClean="0"/>
              <a:t>tụ</a:t>
            </a:r>
            <a:endParaRPr lang="en-US" sz="2800" dirty="0" smtClean="0"/>
          </a:p>
          <a:p>
            <a:r>
              <a:rPr lang="en-US" sz="2800" dirty="0" err="1" smtClean="0"/>
              <a:t>Chắn</a:t>
            </a:r>
            <a:r>
              <a:rPr lang="en-US" sz="2800" dirty="0" smtClean="0"/>
              <a:t> </a:t>
            </a:r>
            <a:r>
              <a:rPr lang="en-US" sz="2800" dirty="0" err="1" smtClean="0"/>
              <a:t>lối</a:t>
            </a:r>
            <a:r>
              <a:rPr lang="en-US" sz="2800" dirty="0" smtClean="0"/>
              <a:t> </a:t>
            </a:r>
            <a:r>
              <a:rPr lang="en-US" sz="2800" dirty="0" err="1" smtClean="0"/>
              <a:t>mòn</a:t>
            </a:r>
            <a:r>
              <a:rPr lang="en-US" sz="2800" dirty="0" smtClean="0"/>
              <a:t> </a:t>
            </a:r>
            <a:r>
              <a:rPr lang="en-US" sz="2800" dirty="0" err="1" smtClean="0"/>
              <a:t>lên</a:t>
            </a:r>
            <a:r>
              <a:rPr lang="en-US" sz="2800" dirty="0" smtClean="0"/>
              <a:t> </a:t>
            </a:r>
            <a:r>
              <a:rPr lang="en-US" sz="2800" dirty="0" err="1" smtClean="0"/>
              <a:t>đỉnh</a:t>
            </a:r>
            <a:r>
              <a:rPr lang="en-US" sz="2800" dirty="0" smtClean="0"/>
              <a:t> </a:t>
            </a:r>
            <a:r>
              <a:rPr lang="en-US" sz="2800" dirty="0" err="1" smtClean="0"/>
              <a:t>Tùng</a:t>
            </a:r>
            <a:r>
              <a:rPr lang="en-US" sz="2800" dirty="0" smtClean="0"/>
              <a:t> </a:t>
            </a:r>
            <a:r>
              <a:rPr lang="en-US" sz="2800" dirty="0" err="1" smtClean="0"/>
              <a:t>Chinh</a:t>
            </a:r>
            <a:endParaRPr lang="en-US" sz="2800" dirty="0" smtClean="0"/>
          </a:p>
          <a:p>
            <a:r>
              <a:rPr lang="en-US" sz="2800" dirty="0" smtClean="0"/>
              <a:t>                                      </a:t>
            </a:r>
            <a:r>
              <a:rPr lang="en-US" sz="2000" i="1" dirty="0" smtClean="0"/>
              <a:t>Theo</a:t>
            </a:r>
            <a:r>
              <a:rPr lang="en-US" sz="2000" dirty="0" smtClean="0"/>
              <a:t> </a:t>
            </a:r>
            <a:r>
              <a:rPr lang="en-US" sz="2000" dirty="0" err="1" smtClean="0"/>
              <a:t>Đào</a:t>
            </a:r>
            <a:r>
              <a:rPr lang="en-US" sz="2000" dirty="0" smtClean="0"/>
              <a:t> </a:t>
            </a:r>
            <a:r>
              <a:rPr lang="en-US" sz="2000" dirty="0" err="1" smtClean="0"/>
              <a:t>Nguyên</a:t>
            </a:r>
            <a:r>
              <a:rPr lang="en-US" sz="2000" dirty="0" smtClean="0"/>
              <a:t> </a:t>
            </a:r>
            <a:r>
              <a:rPr lang="en-US" sz="2000" dirty="0" err="1" smtClean="0"/>
              <a:t>Bảo</a:t>
            </a:r>
            <a:endParaRPr lang="en-US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3573265" y="2138262"/>
            <a:ext cx="34887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err="1" smtClean="0"/>
              <a:t>Cửa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gió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Tùng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Chinh</a:t>
            </a:r>
            <a:endParaRPr lang="en-US" sz="2800" b="1" i="1" dirty="0" smtClean="0"/>
          </a:p>
        </p:txBody>
      </p:sp>
      <p:sp>
        <p:nvSpPr>
          <p:cNvPr id="14" name="TextBox 13"/>
          <p:cNvSpPr txBox="1"/>
          <p:nvPr/>
        </p:nvSpPr>
        <p:spPr>
          <a:xfrm>
            <a:off x="7061979" y="2644725"/>
            <a:ext cx="9706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</a:rPr>
              <a:t>N</a:t>
            </a:r>
            <a:r>
              <a:rPr lang="en-US" sz="2800" dirty="0" err="1" smtClean="0"/>
              <a:t>gàn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371419" y="4499330"/>
            <a:ext cx="576774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</a:rPr>
              <a:t>B</a:t>
            </a:r>
            <a:r>
              <a:rPr lang="en-US" sz="2800" dirty="0" err="1" smtClean="0"/>
              <a:t>a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175717" y="5357445"/>
            <a:ext cx="8440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M</a:t>
            </a:r>
            <a:r>
              <a:rPr lang="en-US" sz="2800" dirty="0" smtClean="0"/>
              <a:t>o,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820485" y="5343378"/>
            <a:ext cx="10807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</a:rPr>
              <a:t>P</a:t>
            </a:r>
            <a:r>
              <a:rPr lang="en-US" sz="2800" dirty="0" err="1" smtClean="0"/>
              <a:t>ù</a:t>
            </a:r>
            <a:r>
              <a:rPr lang="en-US" sz="2800" dirty="0" smtClean="0"/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X</a:t>
            </a:r>
            <a:r>
              <a:rPr lang="en-US" sz="2800" dirty="0" err="1" smtClean="0"/>
              <a:t>ai</a:t>
            </a:r>
            <a:endParaRPr lang="en-US" sz="2800" dirty="0"/>
          </a:p>
        </p:txBody>
      </p:sp>
      <p:sp>
        <p:nvSpPr>
          <p:cNvPr id="20" name="TextBox 19"/>
          <p:cNvSpPr txBox="1"/>
          <p:nvPr/>
        </p:nvSpPr>
        <p:spPr>
          <a:xfrm>
            <a:off x="7104183" y="2644725"/>
            <a:ext cx="8961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ngàn</a:t>
            </a:r>
            <a:endParaRPr lang="en-US" sz="2800" dirty="0"/>
          </a:p>
        </p:txBody>
      </p:sp>
      <p:sp>
        <p:nvSpPr>
          <p:cNvPr id="21" name="TextBox 20"/>
          <p:cNvSpPr txBox="1"/>
          <p:nvPr/>
        </p:nvSpPr>
        <p:spPr>
          <a:xfrm>
            <a:off x="7385538" y="4501662"/>
            <a:ext cx="5453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ba</a:t>
            </a:r>
            <a:endParaRPr lang="en-US" sz="2800" dirty="0"/>
          </a:p>
        </p:txBody>
      </p:sp>
      <p:sp>
        <p:nvSpPr>
          <p:cNvPr id="22" name="TextBox 21"/>
          <p:cNvSpPr txBox="1"/>
          <p:nvPr/>
        </p:nvSpPr>
        <p:spPr>
          <a:xfrm>
            <a:off x="6189784" y="5359791"/>
            <a:ext cx="7440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mo,</a:t>
            </a:r>
            <a:endParaRPr lang="en-US" sz="2800" dirty="0"/>
          </a:p>
        </p:txBody>
      </p:sp>
      <p:sp>
        <p:nvSpPr>
          <p:cNvPr id="23" name="TextBox 22"/>
          <p:cNvSpPr txBox="1"/>
          <p:nvPr/>
        </p:nvSpPr>
        <p:spPr>
          <a:xfrm>
            <a:off x="6836898" y="5345723"/>
            <a:ext cx="10470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pù</a:t>
            </a:r>
            <a:r>
              <a:rPr lang="en-US" sz="2800" dirty="0" smtClean="0"/>
              <a:t> </a:t>
            </a:r>
            <a:r>
              <a:rPr lang="en-US" sz="2800" dirty="0" err="1" smtClean="0"/>
              <a:t>xai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32118331"/>
      </p:ext>
    </p:extLst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xit" presetSubtype="2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xit" presetSubtype="2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3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xit" presetSubtype="2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xit" presetSubtype="2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5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6" grpId="0" animBg="1"/>
      <p:bldP spid="17" grpId="0"/>
      <p:bldP spid="19" grpId="0"/>
      <p:bldP spid="20" grpId="0"/>
      <p:bldP spid="20" grpId="1"/>
      <p:bldP spid="21" grpId="0"/>
      <p:bldP spid="21" grpId="1"/>
      <p:bldP spid="22" grpId="0"/>
      <p:bldP spid="22" grpId="1"/>
      <p:bldP spid="23" grpId="0"/>
      <p:bldP spid="23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1323" y="5769237"/>
            <a:ext cx="12190677" cy="1088760"/>
            <a:chOff x="1" y="4361"/>
            <a:chExt cx="9215" cy="823"/>
          </a:xfrm>
        </p:grpSpPr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14" y="4289"/>
              <a:ext cx="781" cy="10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82" y="4361"/>
              <a:ext cx="1134" cy="8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1" name="Text Box 14"/>
          <p:cNvSpPr txBox="1">
            <a:spLocks noChangeArrowheads="1"/>
          </p:cNvSpPr>
          <p:nvPr/>
        </p:nvSpPr>
        <p:spPr bwMode="auto">
          <a:xfrm>
            <a:off x="1420847" y="1489356"/>
            <a:ext cx="1032567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err="1" smtClean="0"/>
              <a:t>Nêu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quy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tắc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viết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hoa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tên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người</a:t>
            </a:r>
            <a:r>
              <a:rPr lang="en-US" sz="3200" b="1" dirty="0" smtClean="0"/>
              <a:t>, </a:t>
            </a:r>
            <a:r>
              <a:rPr lang="en-US" sz="3200" b="1" dirty="0" err="1" smtClean="0"/>
              <a:t>tên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địa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lí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Việt</a:t>
            </a:r>
            <a:r>
              <a:rPr lang="en-US" sz="3200" b="1" dirty="0" smtClean="0"/>
              <a:t> Nam</a:t>
            </a:r>
            <a:endParaRPr lang="en-US" sz="32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900318" y="2082018"/>
            <a:ext cx="994585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smtClean="0">
                <a:solidFill>
                  <a:srgbClr val="FF3300"/>
                </a:solidFill>
              </a:rPr>
              <a:t>	</a:t>
            </a:r>
            <a:r>
              <a:rPr lang="en-US" sz="3200" b="1" i="1" dirty="0" err="1" smtClean="0">
                <a:solidFill>
                  <a:srgbClr val="FF3300"/>
                </a:solidFill>
              </a:rPr>
              <a:t>Khi</a:t>
            </a:r>
            <a:r>
              <a:rPr lang="en-US" sz="3200" b="1" i="1" dirty="0" smtClean="0">
                <a:solidFill>
                  <a:srgbClr val="FF3300"/>
                </a:solidFill>
              </a:rPr>
              <a:t> </a:t>
            </a:r>
            <a:r>
              <a:rPr lang="en-US" sz="3200" b="1" i="1" dirty="0" err="1" smtClean="0">
                <a:solidFill>
                  <a:srgbClr val="FF3300"/>
                </a:solidFill>
              </a:rPr>
              <a:t>viết</a:t>
            </a:r>
            <a:r>
              <a:rPr lang="en-US" sz="3200" b="1" i="1" dirty="0" smtClean="0">
                <a:solidFill>
                  <a:srgbClr val="FF3300"/>
                </a:solidFill>
              </a:rPr>
              <a:t> </a:t>
            </a:r>
            <a:r>
              <a:rPr lang="en-US" sz="3200" b="1" i="1" dirty="0" err="1" smtClean="0">
                <a:solidFill>
                  <a:srgbClr val="FF3300"/>
                </a:solidFill>
              </a:rPr>
              <a:t>tên</a:t>
            </a:r>
            <a:r>
              <a:rPr lang="en-US" sz="3200" b="1" i="1" dirty="0" smtClean="0">
                <a:solidFill>
                  <a:srgbClr val="FF3300"/>
                </a:solidFill>
              </a:rPr>
              <a:t> </a:t>
            </a:r>
            <a:r>
              <a:rPr lang="en-US" sz="3200" b="1" i="1" dirty="0" err="1" smtClean="0">
                <a:solidFill>
                  <a:srgbClr val="FF3300"/>
                </a:solidFill>
              </a:rPr>
              <a:t>người</a:t>
            </a:r>
            <a:r>
              <a:rPr lang="en-US" sz="3200" b="1" i="1" dirty="0" smtClean="0">
                <a:solidFill>
                  <a:srgbClr val="FF3300"/>
                </a:solidFill>
              </a:rPr>
              <a:t>, </a:t>
            </a:r>
            <a:r>
              <a:rPr lang="en-US" sz="3200" b="1" i="1" dirty="0" err="1" smtClean="0">
                <a:solidFill>
                  <a:srgbClr val="FF3300"/>
                </a:solidFill>
              </a:rPr>
              <a:t>tên</a:t>
            </a:r>
            <a:r>
              <a:rPr lang="en-US" sz="3200" b="1" i="1" dirty="0" smtClean="0">
                <a:solidFill>
                  <a:srgbClr val="FF3300"/>
                </a:solidFill>
              </a:rPr>
              <a:t> </a:t>
            </a:r>
            <a:r>
              <a:rPr lang="en-US" sz="3200" b="1" i="1" dirty="0" err="1" smtClean="0">
                <a:solidFill>
                  <a:srgbClr val="FF3300"/>
                </a:solidFill>
              </a:rPr>
              <a:t>địa</a:t>
            </a:r>
            <a:r>
              <a:rPr lang="en-US" sz="3200" b="1" i="1" dirty="0" smtClean="0">
                <a:solidFill>
                  <a:srgbClr val="FF3300"/>
                </a:solidFill>
              </a:rPr>
              <a:t> </a:t>
            </a:r>
            <a:r>
              <a:rPr lang="en-US" sz="3200" b="1" i="1" dirty="0" err="1" smtClean="0">
                <a:solidFill>
                  <a:srgbClr val="FF3300"/>
                </a:solidFill>
              </a:rPr>
              <a:t>lí</a:t>
            </a:r>
            <a:r>
              <a:rPr lang="en-US" sz="3200" b="1" i="1" dirty="0" smtClean="0">
                <a:solidFill>
                  <a:srgbClr val="FF3300"/>
                </a:solidFill>
              </a:rPr>
              <a:t> </a:t>
            </a:r>
            <a:r>
              <a:rPr lang="en-US" sz="3200" b="1" i="1" dirty="0" err="1" smtClean="0">
                <a:solidFill>
                  <a:srgbClr val="FF3300"/>
                </a:solidFill>
              </a:rPr>
              <a:t>Việt</a:t>
            </a:r>
            <a:r>
              <a:rPr lang="en-US" sz="3200" b="1" i="1" dirty="0" smtClean="0">
                <a:solidFill>
                  <a:srgbClr val="FF3300"/>
                </a:solidFill>
              </a:rPr>
              <a:t> Nam, </a:t>
            </a:r>
            <a:r>
              <a:rPr lang="en-US" sz="3200" b="1" i="1" dirty="0" err="1" smtClean="0">
                <a:solidFill>
                  <a:srgbClr val="FF3300"/>
                </a:solidFill>
              </a:rPr>
              <a:t>cần</a:t>
            </a:r>
            <a:r>
              <a:rPr lang="en-US" sz="3200" b="1" i="1" dirty="0" smtClean="0">
                <a:solidFill>
                  <a:srgbClr val="FF3300"/>
                </a:solidFill>
              </a:rPr>
              <a:t> </a:t>
            </a:r>
            <a:r>
              <a:rPr lang="en-US" sz="3200" b="1" i="1" dirty="0" err="1" smtClean="0">
                <a:solidFill>
                  <a:srgbClr val="FF3300"/>
                </a:solidFill>
              </a:rPr>
              <a:t>viết</a:t>
            </a:r>
            <a:r>
              <a:rPr lang="en-US" sz="3200" b="1" i="1" dirty="0" smtClean="0">
                <a:solidFill>
                  <a:srgbClr val="FF3300"/>
                </a:solidFill>
              </a:rPr>
              <a:t> </a:t>
            </a:r>
            <a:r>
              <a:rPr lang="en-US" sz="3200" b="1" i="1" dirty="0" err="1" smtClean="0">
                <a:solidFill>
                  <a:srgbClr val="FF3300"/>
                </a:solidFill>
              </a:rPr>
              <a:t>hoa</a:t>
            </a:r>
            <a:r>
              <a:rPr lang="en-US" sz="3200" b="1" i="1" dirty="0" smtClean="0">
                <a:solidFill>
                  <a:srgbClr val="FF3300"/>
                </a:solidFill>
              </a:rPr>
              <a:t> </a:t>
            </a:r>
            <a:r>
              <a:rPr lang="en-US" sz="3200" b="1" i="1" dirty="0" err="1" smtClean="0">
                <a:solidFill>
                  <a:srgbClr val="FF3300"/>
                </a:solidFill>
              </a:rPr>
              <a:t>chữ</a:t>
            </a:r>
            <a:r>
              <a:rPr lang="en-US" sz="3200" b="1" i="1" dirty="0" smtClean="0">
                <a:solidFill>
                  <a:srgbClr val="FF3300"/>
                </a:solidFill>
              </a:rPr>
              <a:t> </a:t>
            </a:r>
            <a:r>
              <a:rPr lang="en-US" sz="3200" b="1" i="1" dirty="0" err="1" smtClean="0">
                <a:solidFill>
                  <a:srgbClr val="FF3300"/>
                </a:solidFill>
              </a:rPr>
              <a:t>cái</a:t>
            </a:r>
            <a:r>
              <a:rPr lang="en-US" sz="3200" b="1" i="1" dirty="0" smtClean="0">
                <a:solidFill>
                  <a:srgbClr val="FF3300"/>
                </a:solidFill>
              </a:rPr>
              <a:t> </a:t>
            </a:r>
            <a:r>
              <a:rPr lang="en-US" sz="3200" b="1" i="1" dirty="0" err="1" smtClean="0">
                <a:solidFill>
                  <a:srgbClr val="FF3300"/>
                </a:solidFill>
              </a:rPr>
              <a:t>đầu</a:t>
            </a:r>
            <a:r>
              <a:rPr lang="en-US" sz="3200" b="1" i="1" dirty="0" smtClean="0">
                <a:solidFill>
                  <a:srgbClr val="FF3300"/>
                </a:solidFill>
              </a:rPr>
              <a:t> </a:t>
            </a:r>
            <a:r>
              <a:rPr lang="en-US" sz="3200" b="1" i="1" dirty="0" err="1" smtClean="0">
                <a:solidFill>
                  <a:srgbClr val="FF3300"/>
                </a:solidFill>
              </a:rPr>
              <a:t>mỗi</a:t>
            </a:r>
            <a:r>
              <a:rPr lang="en-US" sz="3200" b="1" i="1" dirty="0" smtClean="0">
                <a:solidFill>
                  <a:srgbClr val="FF3300"/>
                </a:solidFill>
              </a:rPr>
              <a:t> </a:t>
            </a:r>
            <a:r>
              <a:rPr lang="en-US" sz="3200" b="1" i="1" dirty="0" err="1" smtClean="0">
                <a:solidFill>
                  <a:srgbClr val="FF3300"/>
                </a:solidFill>
              </a:rPr>
              <a:t>tiếng</a:t>
            </a:r>
            <a:r>
              <a:rPr lang="en-US" sz="3200" b="1" i="1" dirty="0" smtClean="0">
                <a:solidFill>
                  <a:srgbClr val="FF3300"/>
                </a:solidFill>
              </a:rPr>
              <a:t> </a:t>
            </a:r>
            <a:r>
              <a:rPr lang="en-US" sz="3200" b="1" i="1" dirty="0" err="1" smtClean="0">
                <a:solidFill>
                  <a:srgbClr val="FF3300"/>
                </a:solidFill>
              </a:rPr>
              <a:t>tạo</a:t>
            </a:r>
            <a:r>
              <a:rPr lang="en-US" sz="3200" b="1" i="1" dirty="0" smtClean="0">
                <a:solidFill>
                  <a:srgbClr val="FF3300"/>
                </a:solidFill>
              </a:rPr>
              <a:t> </a:t>
            </a:r>
            <a:r>
              <a:rPr lang="en-US" sz="3200" b="1" i="1" dirty="0" err="1" smtClean="0">
                <a:solidFill>
                  <a:srgbClr val="FF3300"/>
                </a:solidFill>
              </a:rPr>
              <a:t>thành</a:t>
            </a:r>
            <a:r>
              <a:rPr lang="en-US" sz="3200" b="1" i="1" dirty="0" smtClean="0">
                <a:solidFill>
                  <a:srgbClr val="FF3300"/>
                </a:solidFill>
              </a:rPr>
              <a:t> </a:t>
            </a:r>
            <a:r>
              <a:rPr lang="en-US" sz="3200" b="1" i="1" dirty="0" err="1" smtClean="0">
                <a:solidFill>
                  <a:srgbClr val="FF3300"/>
                </a:solidFill>
              </a:rPr>
              <a:t>tên</a:t>
            </a:r>
            <a:r>
              <a:rPr lang="en-US" sz="3200" b="1" i="1" dirty="0" smtClean="0">
                <a:solidFill>
                  <a:srgbClr val="FF3300"/>
                </a:solidFill>
              </a:rPr>
              <a:t> </a:t>
            </a:r>
            <a:r>
              <a:rPr lang="en-US" sz="3200" b="1" i="1" dirty="0" err="1" smtClean="0">
                <a:solidFill>
                  <a:srgbClr val="FF3300"/>
                </a:solidFill>
              </a:rPr>
              <a:t>đó</a:t>
            </a:r>
            <a:r>
              <a:rPr lang="en-US" sz="3200" b="1" i="1" dirty="0" smtClean="0">
                <a:solidFill>
                  <a:srgbClr val="FF3300"/>
                </a:solidFill>
              </a:rPr>
              <a:t>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732118331"/>
      </p:ext>
    </p:extLst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216" cy="5184"/>
          </a:xfrm>
        </p:grpSpPr>
        <p:pic>
          <p:nvPicPr>
            <p:cNvPr id="6" name="Picture 4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5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TextBox 1"/>
          <p:cNvSpPr txBox="1"/>
          <p:nvPr/>
        </p:nvSpPr>
        <p:spPr>
          <a:xfrm>
            <a:off x="1254038" y="2116193"/>
            <a:ext cx="946228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6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6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6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chăm</a:t>
            </a:r>
            <a:r>
              <a:rPr lang="en-US" sz="6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ngoan</a:t>
            </a:r>
            <a:r>
              <a:rPr lang="en-US" sz="6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algn="ctr"/>
            <a:r>
              <a:rPr lang="en-US" sz="6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6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6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!</a:t>
            </a:r>
            <a:endParaRPr lang="en-US" sz="6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548776"/>
      </p:ext>
    </p:extLst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C:\Users\admin\Downloads\Các loại lớp 5B\BÀI GIẢNG POI\BÀI GIẢNG POI - NGA\Tuần 23\Hoa đẹp chào xuân\22.1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12192000" cy="794221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C:\Users\admin\Downloads\Các loại lớp 5B\BÀI GIẢNG POI\BÀI GIẢNG POI - NGA\Tuần 23\Hoa đẹp chào xuân\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admin\Downloads\Các loại lớp 5B\BÀI GIẢNG POI\BÀI GIẢNG POI - NGA\Tuần 23\Hoa đẹp chào xuân\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1999" cy="76104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Hình ảnh có liên qua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12192000" cy="6858001"/>
          </a:xfrm>
          <a:prstGeom prst="rect">
            <a:avLst/>
          </a:prstGeom>
          <a:noFill/>
        </p:spPr>
      </p:pic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216" cy="5184"/>
          </a:xfrm>
        </p:grpSpPr>
        <p:pic>
          <p:nvPicPr>
            <p:cNvPr id="6" name="Picture 4" descr="Picture1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5" descr="Picture1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" name="TextBox 9"/>
          <p:cNvSpPr txBox="1"/>
          <p:nvPr/>
        </p:nvSpPr>
        <p:spPr>
          <a:xfrm>
            <a:off x="4767943" y="0"/>
            <a:ext cx="7189597" cy="10156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err="1" smtClean="0">
                <a:solidFill>
                  <a:srgbClr val="FF0000"/>
                </a:solidFill>
              </a:rPr>
              <a:t>Thành</a:t>
            </a:r>
            <a:r>
              <a:rPr lang="en-US" sz="6000" b="1" dirty="0" smtClean="0">
                <a:solidFill>
                  <a:srgbClr val="FF0000"/>
                </a:solidFill>
              </a:rPr>
              <a:t> </a:t>
            </a:r>
            <a:r>
              <a:rPr lang="en-US" sz="6000" b="1" dirty="0" err="1" smtClean="0">
                <a:solidFill>
                  <a:srgbClr val="FF0000"/>
                </a:solidFill>
              </a:rPr>
              <a:t>phố</a:t>
            </a:r>
            <a:r>
              <a:rPr lang="en-US" sz="6000" b="1" dirty="0" smtClean="0">
                <a:solidFill>
                  <a:srgbClr val="FF0000"/>
                </a:solidFill>
              </a:rPr>
              <a:t> Cao </a:t>
            </a:r>
            <a:r>
              <a:rPr lang="en-US" sz="6000" b="1" dirty="0" err="1" smtClean="0">
                <a:solidFill>
                  <a:srgbClr val="FF0000"/>
                </a:solidFill>
              </a:rPr>
              <a:t>Bằng</a:t>
            </a:r>
            <a:endParaRPr lang="en-US" sz="6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8560882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216" cy="5184"/>
          </a:xfrm>
        </p:grpSpPr>
        <p:pic>
          <p:nvPicPr>
            <p:cNvPr id="6" name="Picture 4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5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Rectangle 1"/>
          <p:cNvSpPr/>
          <p:nvPr/>
        </p:nvSpPr>
        <p:spPr>
          <a:xfrm>
            <a:off x="1501123" y="1481979"/>
            <a:ext cx="348417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5486400" algn="l"/>
              </a:tabLst>
            </a:pP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Kieåm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tra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baøi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cuõ</a:t>
            </a:r>
            <a:endParaRPr lang="en-US" sz="3200" dirty="0" smtClean="0">
              <a:latin typeface="VNI-Times" pitchFamily="2" charset="0"/>
              <a:ea typeface="Times New Roman" panose="02020603050405020304" pitchFamily="18" charset="0"/>
            </a:endParaRPr>
          </a:p>
          <a:p>
            <a:pPr algn="just">
              <a:tabLst>
                <a:tab pos="5486400" algn="l"/>
              </a:tabLst>
            </a:pP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Vieát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vaøo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baûng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 con: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823806" y="1979685"/>
            <a:ext cx="191461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sông</a:t>
            </a:r>
            <a:endParaRPr lang="en-US" sz="3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820369" y="2528248"/>
            <a:ext cx="243855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núi</a:t>
            </a:r>
            <a:endParaRPr lang="en-US" sz="3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818021" y="3074552"/>
            <a:ext cx="408682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endParaRPr lang="en-US" sz="3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175953"/>
      </p:ext>
    </p:extLst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0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9"/>
          <p:cNvGrpSpPr>
            <a:grpSpLocks/>
          </p:cNvGrpSpPr>
          <p:nvPr/>
        </p:nvGrpSpPr>
        <p:grpSpPr bwMode="auto">
          <a:xfrm>
            <a:off x="1323" y="5519210"/>
            <a:ext cx="12190677" cy="1338792"/>
            <a:chOff x="1" y="4172"/>
            <a:chExt cx="9215" cy="1012"/>
          </a:xfrm>
        </p:grpSpPr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430745" y="53924"/>
            <a:ext cx="11460163" cy="993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15" tIns="65308" rIns="130615" bIns="65308">
            <a:spAutoFit/>
          </a:bodyPr>
          <a:lstStyle>
            <a:lvl1pPr defTabSz="1306513">
              <a:spcBef>
                <a:spcPct val="20000"/>
              </a:spcBef>
              <a:buChar char="•"/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62038" indent="-409575" defTabSz="1306513">
              <a:spcBef>
                <a:spcPct val="20000"/>
              </a:spcBef>
              <a:buChar char="–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633538" indent="-327025" defTabSz="1306513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286000" indent="-327025" defTabSz="1306513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938463" indent="-325438" defTabSz="1306513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3956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8528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3100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7672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Chính</a:t>
            </a:r>
            <a:r>
              <a:rPr lang="en-US" altLang="en-US" sz="28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tả</a:t>
            </a:r>
            <a:endParaRPr lang="en-US" altLang="en-US" sz="2800" dirty="0" smtClean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Cao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Bằng</a:t>
            </a:r>
            <a:endParaRPr lang="en-US" altLang="en-US" sz="28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" name="Rectangle 13"/>
          <p:cNvSpPr txBox="1">
            <a:spLocks noChangeArrowheads="1"/>
          </p:cNvSpPr>
          <p:nvPr/>
        </p:nvSpPr>
        <p:spPr>
          <a:xfrm>
            <a:off x="1331731" y="1751416"/>
            <a:ext cx="4267201" cy="20609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Sau</a:t>
            </a:r>
            <a:r>
              <a:rPr kumimoji="0" lang="en-US" sz="3200" b="1" i="1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khi</a:t>
            </a:r>
            <a:r>
              <a:rPr kumimoji="0" lang="en-US" sz="3200" b="1" i="1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qua </a:t>
            </a:r>
            <a:r>
              <a:rPr kumimoji="0" lang="en-US" sz="3200" b="1" i="1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Đèo</a:t>
            </a:r>
            <a:r>
              <a:rPr kumimoji="0" lang="en-US" sz="3200" b="1" i="1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Gió</a:t>
            </a:r>
            <a:r>
              <a:rPr kumimoji="0" lang="en-US" sz="3200" b="1" i="1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                Ta </a:t>
            </a:r>
            <a:r>
              <a:rPr kumimoji="0" lang="en-US" sz="3200" b="1" i="1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lại</a:t>
            </a:r>
            <a:r>
              <a:rPr kumimoji="0" lang="en-US" sz="3200" b="1" i="1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vượt</a:t>
            </a:r>
            <a:r>
              <a:rPr kumimoji="0" lang="en-US" sz="3200" b="1" i="1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Đèo</a:t>
            </a:r>
            <a:r>
              <a:rPr kumimoji="0" lang="en-US" sz="3200" b="1" i="1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Giàng</a:t>
            </a:r>
            <a:r>
              <a:rPr kumimoji="0" lang="en-US" sz="3200" b="1" i="1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</a:t>
            </a:r>
          </a:p>
          <a:p>
            <a:pPr marL="0" marR="0" lvl="0" indent="0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Lại</a:t>
            </a:r>
            <a:r>
              <a:rPr kumimoji="0" lang="en-US" sz="3200" b="1" i="1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vượt</a:t>
            </a:r>
            <a:r>
              <a:rPr kumimoji="0" lang="en-US" sz="3200" b="1" i="1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đèo</a:t>
            </a:r>
            <a:r>
              <a:rPr kumimoji="0" lang="en-US" sz="3200" b="1" i="1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Cao </a:t>
            </a:r>
            <a:r>
              <a:rPr kumimoji="0" lang="en-US" sz="3200" b="1" i="1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Bắc</a:t>
            </a:r>
            <a:r>
              <a:rPr kumimoji="0" lang="en-US" sz="3200" b="1" i="1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</a:t>
            </a:r>
          </a:p>
          <a:p>
            <a:pPr marL="0" marR="0" lvl="0" indent="0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Thì</a:t>
            </a:r>
            <a:r>
              <a:rPr kumimoji="0" lang="en-US" sz="3200" b="1" i="1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</a:t>
            </a:r>
            <a:r>
              <a:rPr kumimoji="0" lang="en-US" sz="3200" b="1" i="1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tới</a:t>
            </a:r>
            <a:r>
              <a:rPr kumimoji="0" lang="en-US" sz="3200" b="1" i="1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Cao </a:t>
            </a:r>
            <a:r>
              <a:rPr kumimoji="0" lang="en-US" sz="3200" b="1" i="1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Bằng</a:t>
            </a:r>
            <a:r>
              <a:rPr kumimoji="0" lang="en-US" sz="3200" b="1" i="1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0" marR="0" lvl="0" indent="0" algn="ctr" defTabSz="914400" rtl="0" eaLnBrk="1" fontAlgn="auto" latinLnBrk="0" hangingPunct="1"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3200" b="0" i="0" strike="noStrike" kern="1200" cap="none" spc="0" normalizeH="0" baseline="0" noProof="0" dirty="0" smtClean="0">
              <a:ln>
                <a:noFill/>
              </a:ln>
              <a:solidFill>
                <a:srgbClr val="1306B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Rectangle 14"/>
          <p:cNvSpPr txBox="1">
            <a:spLocks noChangeArrowheads="1"/>
          </p:cNvSpPr>
          <p:nvPr/>
        </p:nvSpPr>
        <p:spPr>
          <a:xfrm>
            <a:off x="1308287" y="3931914"/>
            <a:ext cx="4557922" cy="2173458"/>
          </a:xfrm>
          <a:prstGeom prst="rect">
            <a:avLst/>
          </a:prstGeom>
        </p:spPr>
        <p:txBody>
          <a:bodyPr/>
          <a:lstStyle/>
          <a:p>
            <a:pPr marR="0" lvl="0" algn="l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Cao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Bằng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rõ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thật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cao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!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    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Rồi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dần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bằng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bằng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xuống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Đầu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tiên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mận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ngọt</a:t>
            </a:r>
            <a:endParaRPr kumimoji="0" lang="en-US" sz="3200" b="1" i="1" u="none" strike="noStrike" kern="1200" cap="none" spc="0" normalizeH="0" baseline="0" noProof="0" dirty="0" smtClean="0">
              <a:ln>
                <a:noFill/>
              </a:ln>
              <a:solidFill>
                <a:srgbClr val="1306B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algn="l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Đón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môi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dịu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dàng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R="0" lvl="0" algn="l" defTabSz="914400" rtl="0" eaLnBrk="1" fontAlgn="auto" latinLnBrk="0" hangingPunct="1"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1306B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Rectangle 15"/>
          <p:cNvSpPr txBox="1">
            <a:spLocks noChangeArrowheads="1"/>
          </p:cNvSpPr>
          <p:nvPr/>
        </p:nvSpPr>
        <p:spPr>
          <a:xfrm>
            <a:off x="6685691" y="1738526"/>
            <a:ext cx="4455927" cy="2116015"/>
          </a:xfrm>
          <a:prstGeom prst="rect">
            <a:avLst/>
          </a:prstGeom>
        </p:spPr>
        <p:txBody>
          <a:bodyPr/>
          <a:lstStyle/>
          <a:p>
            <a:pPr marL="228600" marR="0" lvl="0" indent="-228600" algn="l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Rồi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đến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chị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rất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thương</a:t>
            </a:r>
            <a:endParaRPr lang="en-US" sz="3200" b="1" i="1" dirty="0" smtClean="0">
              <a:solidFill>
                <a:srgbClr val="1306BA"/>
              </a:solidFill>
            </a:endParaRPr>
          </a:p>
          <a:p>
            <a:pPr marL="228600" marR="0" lvl="0" indent="-228600" algn="l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Rồi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đến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em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rất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thảo</a:t>
            </a:r>
            <a:endParaRPr lang="en-US" sz="3200" b="1" i="1" dirty="0" smtClean="0">
              <a:solidFill>
                <a:srgbClr val="1306BA"/>
              </a:solidFill>
            </a:endParaRPr>
          </a:p>
          <a:p>
            <a:pPr marL="228600" marR="0" lvl="0" indent="-228600" algn="l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Ông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lành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như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hạt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gạo</a:t>
            </a:r>
            <a:endParaRPr kumimoji="0" lang="en-US" sz="3200" b="1" i="1" u="none" strike="noStrike" kern="1200" cap="none" spc="0" normalizeH="0" baseline="0" noProof="0" dirty="0" smtClean="0">
              <a:ln>
                <a:noFill/>
              </a:ln>
              <a:solidFill>
                <a:srgbClr val="1306B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Bà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hiền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như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suối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trong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228600" marR="0" lvl="0" indent="-228600" algn="l" defTabSz="914400" rtl="0" eaLnBrk="1" fontAlgn="auto" latinLnBrk="0" hangingPunct="1"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1306B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16"/>
          <p:cNvSpPr txBox="1">
            <a:spLocks noChangeArrowheads="1"/>
          </p:cNvSpPr>
          <p:nvPr/>
        </p:nvSpPr>
        <p:spPr>
          <a:xfrm>
            <a:off x="6730263" y="3935428"/>
            <a:ext cx="4841997" cy="2015197"/>
          </a:xfrm>
          <a:prstGeom prst="rect">
            <a:avLst/>
          </a:prstGeom>
        </p:spPr>
        <p:txBody>
          <a:bodyPr/>
          <a:lstStyle/>
          <a:p>
            <a:pPr marR="0" lvl="0" algn="l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Còn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núi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non Cao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Bằng</a:t>
            </a:r>
            <a:endParaRPr kumimoji="0" lang="en-US" sz="3200" b="1" i="1" u="none" strike="noStrike" kern="1200" cap="none" spc="0" normalizeH="0" baseline="0" noProof="0" dirty="0" smtClean="0">
              <a:ln>
                <a:noFill/>
              </a:ln>
              <a:solidFill>
                <a:srgbClr val="1306B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algn="l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Đo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làm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sao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cho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hết</a:t>
            </a:r>
            <a:endParaRPr kumimoji="0" lang="en-US" sz="3200" b="1" i="1" u="none" strike="noStrike" kern="1200" cap="none" spc="0" normalizeH="0" baseline="0" noProof="0" dirty="0" smtClean="0">
              <a:ln>
                <a:noFill/>
              </a:ln>
              <a:solidFill>
                <a:srgbClr val="1306B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algn="l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Như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lòng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yêu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đất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nước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R="0" lvl="0" algn="l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Sâu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sắc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người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Cao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Bằng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</p:txBody>
      </p:sp>
      <p:sp>
        <p:nvSpPr>
          <p:cNvPr id="17" name="Rectangle 8"/>
          <p:cNvSpPr>
            <a:spLocks noChangeArrowheads="1"/>
          </p:cNvSpPr>
          <p:nvPr/>
        </p:nvSpPr>
        <p:spPr bwMode="auto">
          <a:xfrm>
            <a:off x="9376117" y="6056142"/>
            <a:ext cx="1676400" cy="3048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/>
              <a:t>Trúc Thông</a:t>
            </a:r>
          </a:p>
        </p:txBody>
      </p:sp>
    </p:spTree>
    <p:extLst>
      <p:ext uri="{BB962C8B-B14F-4D97-AF65-F5344CB8AC3E}">
        <p14:creationId xmlns:p14="http://schemas.microsoft.com/office/powerpoint/2010/main" val="410175953"/>
      </p:ext>
    </p:extLst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9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9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9"/>
          <p:cNvSpPr txBox="1">
            <a:spLocks noChangeArrowheads="1"/>
          </p:cNvSpPr>
          <p:nvPr/>
        </p:nvSpPr>
        <p:spPr bwMode="auto">
          <a:xfrm>
            <a:off x="430745" y="53924"/>
            <a:ext cx="11460163" cy="993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15" tIns="65308" rIns="130615" bIns="65308">
            <a:spAutoFit/>
          </a:bodyPr>
          <a:lstStyle>
            <a:lvl1pPr defTabSz="1306513">
              <a:spcBef>
                <a:spcPct val="20000"/>
              </a:spcBef>
              <a:buChar char="•"/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62038" indent="-409575" defTabSz="1306513">
              <a:spcBef>
                <a:spcPct val="20000"/>
              </a:spcBef>
              <a:buChar char="–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633538" indent="-327025" defTabSz="1306513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286000" indent="-327025" defTabSz="1306513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938463" indent="-325438" defTabSz="1306513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3956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8528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3100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7672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Chính</a:t>
            </a:r>
            <a:r>
              <a:rPr lang="en-US" altLang="en-US" sz="28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tả</a:t>
            </a:r>
            <a:endParaRPr lang="en-US" altLang="en-US" sz="2800" dirty="0" smtClean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Cao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Bằng</a:t>
            </a:r>
            <a:endParaRPr lang="en-US" altLang="en-US" sz="28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14" name="Group 1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216" cy="5184"/>
          </a:xfrm>
        </p:grpSpPr>
        <p:pic>
          <p:nvPicPr>
            <p:cNvPr id="15" name="Picture 4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" name="Picture 5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" name="Picture 6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" name="Picture 7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1" name="Rectangle 4"/>
          <p:cNvSpPr>
            <a:spLocks/>
          </p:cNvSpPr>
          <p:nvPr/>
        </p:nvSpPr>
        <p:spPr bwMode="auto">
          <a:xfrm>
            <a:off x="487680" y="1983536"/>
            <a:ext cx="10698480" cy="1645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None/>
              <a:defRPr/>
            </a:pPr>
            <a:r>
              <a:rPr lang="en-US" sz="3600" b="1" dirty="0" smtClean="0">
                <a:solidFill>
                  <a:schemeClr val="hlink"/>
                </a:solidFill>
                <a:latin typeface="Times New Roman" pitchFamily="18" charset="0"/>
              </a:rPr>
              <a:t>   Ca </a:t>
            </a:r>
            <a:r>
              <a:rPr lang="en-US" sz="3600" b="1" dirty="0" err="1">
                <a:solidFill>
                  <a:schemeClr val="hlink"/>
                </a:solidFill>
                <a:latin typeface="Times New Roman" pitchFamily="18" charset="0"/>
              </a:rPr>
              <a:t>ngợi</a:t>
            </a:r>
            <a:r>
              <a:rPr lang="en-US" sz="3600" b="1" dirty="0">
                <a:solidFill>
                  <a:schemeClr val="hlink"/>
                </a:solidFill>
                <a:latin typeface="Times New Roman" pitchFamily="18" charset="0"/>
              </a:rPr>
              <a:t> Cao </a:t>
            </a:r>
            <a:r>
              <a:rPr lang="en-US" sz="3600" b="1" dirty="0" err="1">
                <a:solidFill>
                  <a:schemeClr val="hlink"/>
                </a:solidFill>
                <a:latin typeface="Times New Roman" pitchFamily="18" charset="0"/>
              </a:rPr>
              <a:t>Bằng</a:t>
            </a:r>
            <a:r>
              <a:rPr lang="en-US" sz="3600" b="1" dirty="0">
                <a:solidFill>
                  <a:schemeClr val="hlink"/>
                </a:solidFill>
                <a:latin typeface="Times New Roman" pitchFamily="18" charset="0"/>
              </a:rPr>
              <a:t>, </a:t>
            </a:r>
            <a:r>
              <a:rPr lang="en-US" sz="3600" b="1" dirty="0" err="1">
                <a:solidFill>
                  <a:schemeClr val="hlink"/>
                </a:solidFill>
                <a:latin typeface="Times New Roman" pitchFamily="18" charset="0"/>
              </a:rPr>
              <a:t>mảnh</a:t>
            </a:r>
            <a:r>
              <a:rPr lang="en-US" sz="3600" b="1" dirty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hlink"/>
                </a:solidFill>
                <a:latin typeface="Times New Roman" pitchFamily="18" charset="0"/>
              </a:rPr>
              <a:t>đất</a:t>
            </a:r>
            <a:r>
              <a:rPr lang="en-US" sz="3600" b="1" dirty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hlink"/>
                </a:solidFill>
                <a:latin typeface="Times New Roman" pitchFamily="18" charset="0"/>
              </a:rPr>
              <a:t>có</a:t>
            </a:r>
            <a:r>
              <a:rPr lang="en-US" sz="3600" b="1" dirty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hlink"/>
                </a:solidFill>
                <a:latin typeface="Times New Roman" pitchFamily="18" charset="0"/>
              </a:rPr>
              <a:t>địa</a:t>
            </a:r>
            <a:r>
              <a:rPr lang="en-US" sz="3600" b="1" dirty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hlink"/>
                </a:solidFill>
                <a:latin typeface="Times New Roman" pitchFamily="18" charset="0"/>
              </a:rPr>
              <a:t>thế</a:t>
            </a:r>
            <a:r>
              <a:rPr lang="en-US" sz="3600" b="1" dirty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hlink"/>
                </a:solidFill>
                <a:latin typeface="Times New Roman" pitchFamily="18" charset="0"/>
              </a:rPr>
              <a:t>đặc</a:t>
            </a:r>
            <a:r>
              <a:rPr lang="en-US" sz="3600" b="1" dirty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hlink"/>
                </a:solidFill>
                <a:latin typeface="Times New Roman" pitchFamily="18" charset="0"/>
              </a:rPr>
              <a:t>biệt</a:t>
            </a:r>
            <a:r>
              <a:rPr lang="en-US" sz="3600" b="1" dirty="0">
                <a:solidFill>
                  <a:schemeClr val="hlink"/>
                </a:solidFill>
                <a:latin typeface="Times New Roman" pitchFamily="18" charset="0"/>
              </a:rPr>
              <a:t>, </a:t>
            </a:r>
            <a:r>
              <a:rPr lang="en-US" sz="3600" b="1" dirty="0" err="1">
                <a:solidFill>
                  <a:schemeClr val="hlink"/>
                </a:solidFill>
                <a:latin typeface="Times New Roman" pitchFamily="18" charset="0"/>
              </a:rPr>
              <a:t>có</a:t>
            </a:r>
            <a:r>
              <a:rPr lang="en-US" sz="3600" b="1" dirty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hlink"/>
                </a:solidFill>
                <a:latin typeface="Times New Roman" pitchFamily="18" charset="0"/>
              </a:rPr>
              <a:t>những</a:t>
            </a:r>
            <a:r>
              <a:rPr lang="en-US" sz="3600" b="1" dirty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hlink"/>
                </a:solidFill>
                <a:latin typeface="Times New Roman" pitchFamily="18" charset="0"/>
              </a:rPr>
              <a:t>người</a:t>
            </a:r>
            <a:r>
              <a:rPr lang="en-US" sz="3600" b="1" dirty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hlink"/>
                </a:solidFill>
                <a:latin typeface="Times New Roman" pitchFamily="18" charset="0"/>
              </a:rPr>
              <a:t>dân</a:t>
            </a:r>
            <a:r>
              <a:rPr lang="en-US" sz="3600" b="1" dirty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hlink"/>
                </a:solidFill>
                <a:latin typeface="Times New Roman" pitchFamily="18" charset="0"/>
              </a:rPr>
              <a:t>mến</a:t>
            </a:r>
            <a:r>
              <a:rPr lang="en-US" sz="3600" b="1" dirty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hlink"/>
                </a:solidFill>
                <a:latin typeface="Times New Roman" pitchFamily="18" charset="0"/>
              </a:rPr>
              <a:t>khách</a:t>
            </a:r>
            <a:r>
              <a:rPr lang="en-US" sz="3600" b="1" dirty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hlink"/>
                </a:solidFill>
                <a:latin typeface="Times New Roman" pitchFamily="18" charset="0"/>
              </a:rPr>
              <a:t>đôn</a:t>
            </a:r>
            <a:r>
              <a:rPr lang="en-US" sz="3600" b="1" dirty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hlink"/>
                </a:solidFill>
                <a:latin typeface="Times New Roman" pitchFamily="18" charset="0"/>
              </a:rPr>
              <a:t>hậu</a:t>
            </a:r>
            <a:r>
              <a:rPr lang="en-US" sz="3600" b="1" dirty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hlink"/>
                </a:solidFill>
                <a:latin typeface="Times New Roman" pitchFamily="18" charset="0"/>
              </a:rPr>
              <a:t>đang</a:t>
            </a:r>
            <a:r>
              <a:rPr lang="en-US" sz="3600" b="1" dirty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hlink"/>
                </a:solidFill>
                <a:latin typeface="Times New Roman" pitchFamily="18" charset="0"/>
              </a:rPr>
              <a:t>gìn</a:t>
            </a:r>
            <a:r>
              <a:rPr lang="en-US" sz="3600" b="1" dirty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hlink"/>
                </a:solidFill>
                <a:latin typeface="Times New Roman" pitchFamily="18" charset="0"/>
              </a:rPr>
              <a:t>giữ</a:t>
            </a:r>
            <a:r>
              <a:rPr lang="en-US" sz="3600" b="1" dirty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hlink"/>
                </a:solidFill>
                <a:latin typeface="Times New Roman" pitchFamily="18" charset="0"/>
              </a:rPr>
              <a:t>biên</a:t>
            </a:r>
            <a:r>
              <a:rPr lang="en-US" sz="3600" b="1" dirty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hlink"/>
                </a:solidFill>
                <a:latin typeface="Times New Roman" pitchFamily="18" charset="0"/>
              </a:rPr>
              <a:t>cương</a:t>
            </a:r>
            <a:r>
              <a:rPr lang="en-US" sz="3600" b="1" dirty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hlink"/>
                </a:solidFill>
                <a:latin typeface="Times New Roman" pitchFamily="18" charset="0"/>
              </a:rPr>
              <a:t>của</a:t>
            </a:r>
            <a:r>
              <a:rPr lang="en-US" sz="3600" b="1" dirty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hlink"/>
                </a:solidFill>
                <a:latin typeface="Times New Roman" pitchFamily="18" charset="0"/>
              </a:rPr>
              <a:t>Tổ</a:t>
            </a:r>
            <a:r>
              <a:rPr lang="en-US" sz="3600" b="1" dirty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hlink"/>
                </a:solidFill>
                <a:latin typeface="Times New Roman" pitchFamily="18" charset="0"/>
              </a:rPr>
              <a:t>quốc</a:t>
            </a:r>
            <a:r>
              <a:rPr lang="en-US" sz="3600" b="1" dirty="0">
                <a:solidFill>
                  <a:schemeClr val="hlink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32" name="Rectangle 7"/>
          <p:cNvSpPr>
            <a:spLocks noChangeArrowheads="1"/>
          </p:cNvSpPr>
          <p:nvPr/>
        </p:nvSpPr>
        <p:spPr bwMode="auto">
          <a:xfrm>
            <a:off x="1910860" y="1386812"/>
            <a:ext cx="768330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err="1">
                <a:solidFill>
                  <a:srgbClr val="006600"/>
                </a:solidFill>
              </a:rPr>
              <a:t>Em</a:t>
            </a:r>
            <a:r>
              <a:rPr lang="en-US" sz="3600" b="1" dirty="0">
                <a:solidFill>
                  <a:srgbClr val="006600"/>
                </a:solidFill>
              </a:rPr>
              <a:t> </a:t>
            </a:r>
            <a:r>
              <a:rPr lang="en-US" sz="3600" b="1" dirty="0" err="1">
                <a:solidFill>
                  <a:srgbClr val="006600"/>
                </a:solidFill>
              </a:rPr>
              <a:t>hãy</a:t>
            </a:r>
            <a:r>
              <a:rPr lang="en-US" sz="3600" b="1" dirty="0">
                <a:solidFill>
                  <a:srgbClr val="006600"/>
                </a:solidFill>
              </a:rPr>
              <a:t> </a:t>
            </a:r>
            <a:r>
              <a:rPr lang="en-US" sz="3600" b="1" dirty="0" err="1">
                <a:solidFill>
                  <a:srgbClr val="006600"/>
                </a:solidFill>
              </a:rPr>
              <a:t>nêu</a:t>
            </a:r>
            <a:r>
              <a:rPr lang="en-US" sz="3600" b="1" dirty="0">
                <a:solidFill>
                  <a:srgbClr val="006600"/>
                </a:solidFill>
              </a:rPr>
              <a:t> </a:t>
            </a:r>
            <a:r>
              <a:rPr lang="en-US" sz="3600" b="1" dirty="0" err="1">
                <a:solidFill>
                  <a:srgbClr val="006600"/>
                </a:solidFill>
              </a:rPr>
              <a:t>nội</a:t>
            </a:r>
            <a:r>
              <a:rPr lang="en-US" sz="3600" b="1" dirty="0">
                <a:solidFill>
                  <a:srgbClr val="006600"/>
                </a:solidFill>
              </a:rPr>
              <a:t> dung </a:t>
            </a:r>
            <a:r>
              <a:rPr lang="en-US" sz="3600" b="1" dirty="0" err="1">
                <a:solidFill>
                  <a:srgbClr val="006600"/>
                </a:solidFill>
              </a:rPr>
              <a:t>của</a:t>
            </a:r>
            <a:r>
              <a:rPr lang="en-US" sz="3600" b="1" dirty="0">
                <a:solidFill>
                  <a:srgbClr val="006600"/>
                </a:solidFill>
              </a:rPr>
              <a:t> </a:t>
            </a:r>
            <a:r>
              <a:rPr lang="en-US" sz="3600" b="1" dirty="0" err="1">
                <a:solidFill>
                  <a:srgbClr val="006600"/>
                </a:solidFill>
              </a:rPr>
              <a:t>bài</a:t>
            </a:r>
            <a:r>
              <a:rPr lang="en-US" sz="3600" b="1" dirty="0">
                <a:solidFill>
                  <a:srgbClr val="006600"/>
                </a:solidFill>
              </a:rPr>
              <a:t> </a:t>
            </a:r>
            <a:r>
              <a:rPr lang="en-US" sz="3600" b="1" dirty="0" err="1">
                <a:solidFill>
                  <a:srgbClr val="006600"/>
                </a:solidFill>
              </a:rPr>
              <a:t>thơ</a:t>
            </a:r>
            <a:r>
              <a:rPr lang="en-US" sz="3600" b="1" dirty="0">
                <a:solidFill>
                  <a:srgbClr val="006600"/>
                </a:solidFill>
              </a:rPr>
              <a:t> ?</a:t>
            </a:r>
          </a:p>
        </p:txBody>
      </p:sp>
    </p:spTree>
    <p:extLst>
      <p:ext uri="{BB962C8B-B14F-4D97-AF65-F5344CB8AC3E}">
        <p14:creationId xmlns:p14="http://schemas.microsoft.com/office/powerpoint/2010/main" val="3533394170"/>
      </p:ext>
    </p:extLst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1323" y="5519210"/>
            <a:ext cx="12190677" cy="1338792"/>
            <a:chOff x="1" y="4172"/>
            <a:chExt cx="9215" cy="1012"/>
          </a:xfrm>
        </p:grpSpPr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" name="Rectangle 2"/>
          <p:cNvSpPr/>
          <p:nvPr/>
        </p:nvSpPr>
        <p:spPr>
          <a:xfrm>
            <a:off x="815926" y="1346092"/>
            <a:ext cx="1046636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5486400" algn="l"/>
              </a:tabLst>
            </a:pP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-  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Ñoïc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VNI-Times" pitchFamily="2" charset="0"/>
                <a:ea typeface="Times New Roman" panose="02020603050405020304" pitchFamily="18" charset="0"/>
              </a:rPr>
              <a:t>thaàm</a:t>
            </a:r>
            <a:r>
              <a:rPr lang="en-US" sz="3200" dirty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VNI-Times" pitchFamily="2" charset="0"/>
                <a:ea typeface="Times New Roman" panose="02020603050405020304" pitchFamily="18" charset="0"/>
              </a:rPr>
              <a:t>baøi</a:t>
            </a:r>
            <a:r>
              <a:rPr lang="en-US" sz="3200" dirty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VNI-Times" pitchFamily="2" charset="0"/>
                <a:ea typeface="Times New Roman" panose="02020603050405020304" pitchFamily="18" charset="0"/>
              </a:rPr>
              <a:t>chính</a:t>
            </a:r>
            <a:r>
              <a:rPr lang="en-US" sz="3200" dirty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VNI-Times" pitchFamily="2" charset="0"/>
                <a:ea typeface="Times New Roman" panose="02020603050405020304" pitchFamily="18" charset="0"/>
              </a:rPr>
              <a:t>taû</a:t>
            </a:r>
            <a:r>
              <a:rPr lang="en-US" sz="3200" dirty="0">
                <a:latin typeface="VNI-Times" pitchFamily="2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latin typeface="VNI-Times" pitchFamily="2" charset="0"/>
                <a:ea typeface="Times New Roman" panose="02020603050405020304" pitchFamily="18" charset="0"/>
              </a:rPr>
              <a:t>ghi</a:t>
            </a:r>
            <a:r>
              <a:rPr lang="en-US" sz="3200" dirty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nhöõng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VNI-Times" pitchFamily="2" charset="0"/>
                <a:ea typeface="Times New Roman" panose="02020603050405020304" pitchFamily="18" charset="0"/>
              </a:rPr>
              <a:t>töø</a:t>
            </a:r>
            <a:r>
              <a:rPr lang="en-US" sz="3200" dirty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VNI-Times" pitchFamily="2" charset="0"/>
                <a:ea typeface="Times New Roman" panose="02020603050405020304" pitchFamily="18" charset="0"/>
              </a:rPr>
              <a:t>deã</a:t>
            </a:r>
            <a:r>
              <a:rPr lang="en-US" sz="3200" dirty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VNI-Times" pitchFamily="2" charset="0"/>
                <a:ea typeface="Times New Roman" panose="02020603050405020304" pitchFamily="18" charset="0"/>
              </a:rPr>
              <a:t>maéc</a:t>
            </a:r>
            <a:r>
              <a:rPr lang="en-US" sz="3200" dirty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VNI-Times" pitchFamily="2" charset="0"/>
                <a:ea typeface="Times New Roman" panose="02020603050405020304" pitchFamily="18" charset="0"/>
              </a:rPr>
              <a:t>loãi</a:t>
            </a:r>
            <a:r>
              <a:rPr lang="en-US" sz="3200" dirty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VNI-Times" pitchFamily="2" charset="0"/>
                <a:ea typeface="Times New Roman" panose="02020603050405020304" pitchFamily="18" charset="0"/>
              </a:rPr>
              <a:t>chính</a:t>
            </a:r>
            <a:r>
              <a:rPr lang="en-US" sz="3200" dirty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VNI-Times" pitchFamily="2" charset="0"/>
                <a:ea typeface="Times New Roman" panose="02020603050405020304" pitchFamily="18" charset="0"/>
              </a:rPr>
              <a:t>taû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.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430745" y="53924"/>
            <a:ext cx="11460163" cy="993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15" tIns="65308" rIns="130615" bIns="65308">
            <a:spAutoFit/>
          </a:bodyPr>
          <a:lstStyle>
            <a:lvl1pPr defTabSz="1306513">
              <a:spcBef>
                <a:spcPct val="20000"/>
              </a:spcBef>
              <a:buChar char="•"/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62038" indent="-409575" defTabSz="1306513">
              <a:spcBef>
                <a:spcPct val="20000"/>
              </a:spcBef>
              <a:buChar char="–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633538" indent="-327025" defTabSz="1306513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286000" indent="-327025" defTabSz="1306513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938463" indent="-325438" defTabSz="1306513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3956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8528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3100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7672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Chính</a:t>
            </a:r>
            <a:r>
              <a:rPr lang="en-US" altLang="en-US" sz="28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tả</a:t>
            </a:r>
            <a:endParaRPr lang="en-US" altLang="en-US" sz="2800" dirty="0" smtClean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Cao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Bằng</a:t>
            </a:r>
            <a:endParaRPr lang="en-US" altLang="en-US" sz="28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" name="Rectangle 13"/>
          <p:cNvSpPr txBox="1">
            <a:spLocks noChangeArrowheads="1"/>
          </p:cNvSpPr>
          <p:nvPr/>
        </p:nvSpPr>
        <p:spPr>
          <a:xfrm>
            <a:off x="1331731" y="1892096"/>
            <a:ext cx="4267201" cy="20609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Sau</a:t>
            </a:r>
            <a:r>
              <a:rPr kumimoji="0" lang="en-US" sz="3200" b="1" i="1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khi</a:t>
            </a:r>
            <a:r>
              <a:rPr kumimoji="0" lang="en-US" sz="3200" b="1" i="1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qua </a:t>
            </a:r>
            <a:r>
              <a:rPr kumimoji="0" lang="en-US" sz="3200" b="1" i="1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Đèo</a:t>
            </a:r>
            <a:r>
              <a:rPr kumimoji="0" lang="en-US" sz="3200" b="1" i="1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Gió</a:t>
            </a:r>
            <a:r>
              <a:rPr kumimoji="0" lang="en-US" sz="3200" b="1" i="1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                Ta </a:t>
            </a:r>
            <a:r>
              <a:rPr kumimoji="0" lang="en-US" sz="3200" b="1" i="1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lại</a:t>
            </a:r>
            <a:r>
              <a:rPr kumimoji="0" lang="en-US" sz="3200" b="1" i="1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vượt</a:t>
            </a:r>
            <a:r>
              <a:rPr kumimoji="0" lang="en-US" sz="3200" b="1" i="1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Đèo</a:t>
            </a:r>
            <a:r>
              <a:rPr kumimoji="0" lang="en-US" sz="3200" b="1" i="1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Giàng</a:t>
            </a:r>
            <a:r>
              <a:rPr kumimoji="0" lang="en-US" sz="3200" b="1" i="1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</a:t>
            </a:r>
          </a:p>
          <a:p>
            <a:pPr marL="0" marR="0" lvl="0" indent="0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Lại</a:t>
            </a:r>
            <a:r>
              <a:rPr kumimoji="0" lang="en-US" sz="3200" b="1" i="1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vượt</a:t>
            </a:r>
            <a:r>
              <a:rPr kumimoji="0" lang="en-US" sz="3200" b="1" i="1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đèo</a:t>
            </a:r>
            <a:r>
              <a:rPr kumimoji="0" lang="en-US" sz="3200" b="1" i="1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Cao </a:t>
            </a:r>
            <a:r>
              <a:rPr kumimoji="0" lang="en-US" sz="3200" b="1" i="1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Bắc</a:t>
            </a:r>
            <a:r>
              <a:rPr kumimoji="0" lang="en-US" sz="3200" b="1" i="1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</a:t>
            </a:r>
          </a:p>
          <a:p>
            <a:pPr marL="0" marR="0" lvl="0" indent="0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Thì</a:t>
            </a:r>
            <a:r>
              <a:rPr kumimoji="0" lang="en-US" sz="3200" b="1" i="1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</a:t>
            </a:r>
            <a:r>
              <a:rPr kumimoji="0" lang="en-US" sz="3200" b="1" i="1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tới</a:t>
            </a:r>
            <a:r>
              <a:rPr kumimoji="0" lang="en-US" sz="3200" b="1" i="1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Cao </a:t>
            </a:r>
            <a:r>
              <a:rPr kumimoji="0" lang="en-US" sz="3200" b="1" i="1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Bằng</a:t>
            </a:r>
            <a:r>
              <a:rPr kumimoji="0" lang="en-US" sz="3200" b="1" i="1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0" marR="0" lvl="0" indent="0" algn="ctr" defTabSz="914400" rtl="0" eaLnBrk="1" fontAlgn="auto" latinLnBrk="0" hangingPunct="1"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3200" b="0" i="0" strike="noStrike" kern="1200" cap="none" spc="0" normalizeH="0" baseline="0" noProof="0" dirty="0" smtClean="0">
              <a:ln>
                <a:noFill/>
              </a:ln>
              <a:solidFill>
                <a:srgbClr val="1306B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8" name="Rectangle 14"/>
          <p:cNvSpPr txBox="1">
            <a:spLocks noChangeArrowheads="1"/>
          </p:cNvSpPr>
          <p:nvPr/>
        </p:nvSpPr>
        <p:spPr>
          <a:xfrm>
            <a:off x="1308287" y="4044458"/>
            <a:ext cx="4557922" cy="2173458"/>
          </a:xfrm>
          <a:prstGeom prst="rect">
            <a:avLst/>
          </a:prstGeom>
        </p:spPr>
        <p:txBody>
          <a:bodyPr/>
          <a:lstStyle/>
          <a:p>
            <a:pPr marR="0" lvl="0" algn="l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Cao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Bằng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rõ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thật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cao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!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    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Rồi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dần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bằng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bằng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xuống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Đầu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tiên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mận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ngọt</a:t>
            </a:r>
            <a:endParaRPr kumimoji="0" lang="en-US" sz="3200" b="1" i="1" u="none" strike="noStrike" kern="1200" cap="none" spc="0" normalizeH="0" baseline="0" noProof="0" dirty="0" smtClean="0">
              <a:ln>
                <a:noFill/>
              </a:ln>
              <a:solidFill>
                <a:srgbClr val="1306B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algn="l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Đón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môi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dịu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dàng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R="0" lvl="0" algn="l" defTabSz="914400" rtl="0" eaLnBrk="1" fontAlgn="auto" latinLnBrk="0" hangingPunct="1"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1306B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9" name="Rectangle 15"/>
          <p:cNvSpPr txBox="1">
            <a:spLocks noChangeArrowheads="1"/>
          </p:cNvSpPr>
          <p:nvPr/>
        </p:nvSpPr>
        <p:spPr>
          <a:xfrm>
            <a:off x="6685691" y="1879206"/>
            <a:ext cx="4455927" cy="2116015"/>
          </a:xfrm>
          <a:prstGeom prst="rect">
            <a:avLst/>
          </a:prstGeom>
        </p:spPr>
        <p:txBody>
          <a:bodyPr/>
          <a:lstStyle/>
          <a:p>
            <a:pPr marL="228600" marR="0" lvl="0" indent="-228600" algn="l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Rồi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đến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chị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rất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thương</a:t>
            </a:r>
            <a:endParaRPr lang="en-US" sz="3200" b="1" i="1" dirty="0" smtClean="0">
              <a:solidFill>
                <a:srgbClr val="1306BA"/>
              </a:solidFill>
            </a:endParaRPr>
          </a:p>
          <a:p>
            <a:pPr marL="228600" marR="0" lvl="0" indent="-228600" algn="l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Rồi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đến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em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rất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thảo</a:t>
            </a:r>
            <a:endParaRPr lang="en-US" sz="3200" b="1" i="1" dirty="0" smtClean="0">
              <a:solidFill>
                <a:srgbClr val="1306BA"/>
              </a:solidFill>
            </a:endParaRPr>
          </a:p>
          <a:p>
            <a:pPr marL="228600" marR="0" lvl="0" indent="-228600" algn="l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Ông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lành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như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hạt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gạo</a:t>
            </a:r>
            <a:endParaRPr kumimoji="0" lang="en-US" sz="3200" b="1" i="1" u="none" strike="noStrike" kern="1200" cap="none" spc="0" normalizeH="0" baseline="0" noProof="0" dirty="0" smtClean="0">
              <a:ln>
                <a:noFill/>
              </a:ln>
              <a:solidFill>
                <a:srgbClr val="1306B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Bà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hiền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như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suối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trong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228600" marR="0" lvl="0" indent="-228600" algn="l" defTabSz="914400" rtl="0" eaLnBrk="1" fontAlgn="auto" latinLnBrk="0" hangingPunct="1"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1306B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0" name="Rectangle 16"/>
          <p:cNvSpPr txBox="1">
            <a:spLocks noChangeArrowheads="1"/>
          </p:cNvSpPr>
          <p:nvPr/>
        </p:nvSpPr>
        <p:spPr>
          <a:xfrm>
            <a:off x="6730263" y="4047972"/>
            <a:ext cx="4841997" cy="2015197"/>
          </a:xfrm>
          <a:prstGeom prst="rect">
            <a:avLst/>
          </a:prstGeom>
        </p:spPr>
        <p:txBody>
          <a:bodyPr/>
          <a:lstStyle/>
          <a:p>
            <a:pPr marR="0" lvl="0" algn="l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Còn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núi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non Cao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Bằng</a:t>
            </a:r>
            <a:endParaRPr kumimoji="0" lang="en-US" sz="3200" b="1" i="1" u="none" strike="noStrike" kern="1200" cap="none" spc="0" normalizeH="0" baseline="0" noProof="0" dirty="0" smtClean="0">
              <a:ln>
                <a:noFill/>
              </a:ln>
              <a:solidFill>
                <a:srgbClr val="1306B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algn="l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Đo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làm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sao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cho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hết</a:t>
            </a:r>
            <a:endParaRPr kumimoji="0" lang="en-US" sz="3200" b="1" i="1" u="none" strike="noStrike" kern="1200" cap="none" spc="0" normalizeH="0" baseline="0" noProof="0" dirty="0" smtClean="0">
              <a:ln>
                <a:noFill/>
              </a:ln>
              <a:solidFill>
                <a:srgbClr val="1306B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algn="l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Như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lòng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yêu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đất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nước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R="0" lvl="0" algn="l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Sâu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sắc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người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Cao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Bằng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</p:txBody>
      </p:sp>
      <p:sp>
        <p:nvSpPr>
          <p:cNvPr id="31" name="Rectangle 8"/>
          <p:cNvSpPr>
            <a:spLocks noChangeArrowheads="1"/>
          </p:cNvSpPr>
          <p:nvPr/>
        </p:nvSpPr>
        <p:spPr bwMode="auto">
          <a:xfrm>
            <a:off x="9376117" y="6168686"/>
            <a:ext cx="1676400" cy="3048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/>
              <a:t>Trúc Thông</a:t>
            </a:r>
          </a:p>
        </p:txBody>
      </p:sp>
    </p:spTree>
    <p:extLst>
      <p:ext uri="{BB962C8B-B14F-4D97-AF65-F5344CB8AC3E}">
        <p14:creationId xmlns:p14="http://schemas.microsoft.com/office/powerpoint/2010/main" val="2766895146"/>
      </p:ext>
    </p:extLst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000"/>
                            </p:stCondLst>
                            <p:childTnLst>
                              <p:par>
                                <p:cTn id="36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6" grpId="0"/>
      <p:bldP spid="28" grpId="0"/>
      <p:bldP spid="29" grpId="0"/>
      <p:bldP spid="30" grpId="0"/>
      <p:bldP spid="3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1323" y="5519210"/>
            <a:ext cx="12190677" cy="1338792"/>
            <a:chOff x="1" y="4172"/>
            <a:chExt cx="9215" cy="1012"/>
          </a:xfrm>
        </p:grpSpPr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" name="Rectangle 2"/>
          <p:cNvSpPr/>
          <p:nvPr/>
        </p:nvSpPr>
        <p:spPr>
          <a:xfrm>
            <a:off x="599090" y="1768132"/>
            <a:ext cx="445121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5486400" algn="l"/>
              </a:tabLst>
            </a:pP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-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Vieát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töø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khoù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ôû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baûng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 con:</a:t>
            </a:r>
          </a:p>
        </p:txBody>
      </p:sp>
      <p:sp>
        <p:nvSpPr>
          <p:cNvPr id="2" name="Rectangle 1"/>
          <p:cNvSpPr/>
          <p:nvPr/>
        </p:nvSpPr>
        <p:spPr>
          <a:xfrm>
            <a:off x="5032678" y="1778136"/>
            <a:ext cx="271862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Đèo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giàng</a:t>
            </a:r>
            <a:endParaRPr lang="en-US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008319" y="2270512"/>
            <a:ext cx="258823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Dịu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dàng</a:t>
            </a:r>
            <a:endParaRPr lang="en-US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034107" y="2760544"/>
            <a:ext cx="258823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Sâu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sắc</a:t>
            </a:r>
            <a:endParaRPr lang="en-US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1173216"/>
      </p:ext>
    </p:extLst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2" grpId="2"/>
      <p:bldP spid="11" grpId="0"/>
      <p:bldP spid="11" grpId="1"/>
      <p:bldP spid="11" grpId="2"/>
      <p:bldP spid="13" grpId="0"/>
      <p:bldP spid="13" grpId="1"/>
      <p:bldP spid="13" grpId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1323" y="5519210"/>
            <a:ext cx="12190677" cy="1338792"/>
            <a:chOff x="1" y="4172"/>
            <a:chExt cx="9215" cy="1012"/>
          </a:xfrm>
        </p:grpSpPr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" name="Rectangle 2"/>
          <p:cNvSpPr/>
          <p:nvPr/>
        </p:nvSpPr>
        <p:spPr>
          <a:xfrm>
            <a:off x="1105538" y="1388296"/>
            <a:ext cx="293997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5486400" algn="l"/>
              </a:tabLst>
            </a:pP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- 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Nhớ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 -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Vieát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 :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184214" y="1383010"/>
            <a:ext cx="35524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5486400" algn="l"/>
              </a:tabLst>
            </a:pP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-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Kieåm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tra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loãi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:</a:t>
            </a: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430745" y="53924"/>
            <a:ext cx="11460163" cy="993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15" tIns="65308" rIns="130615" bIns="65308">
            <a:spAutoFit/>
          </a:bodyPr>
          <a:lstStyle>
            <a:lvl1pPr defTabSz="1306513">
              <a:spcBef>
                <a:spcPct val="20000"/>
              </a:spcBef>
              <a:buChar char="•"/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62038" indent="-409575" defTabSz="1306513">
              <a:spcBef>
                <a:spcPct val="20000"/>
              </a:spcBef>
              <a:buChar char="–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633538" indent="-327025" defTabSz="1306513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286000" indent="-327025" defTabSz="1306513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938463" indent="-325438" defTabSz="1306513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3956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8528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3100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7672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Chính</a:t>
            </a:r>
            <a:r>
              <a:rPr lang="en-US" altLang="en-US" sz="28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tả</a:t>
            </a:r>
            <a:endParaRPr lang="en-US" altLang="en-US" sz="2800" dirty="0" smtClean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Cao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Bằng</a:t>
            </a:r>
            <a:endParaRPr lang="en-US" altLang="en-US" sz="28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7" name="Rectangle 13"/>
          <p:cNvSpPr txBox="1">
            <a:spLocks noChangeArrowheads="1"/>
          </p:cNvSpPr>
          <p:nvPr/>
        </p:nvSpPr>
        <p:spPr>
          <a:xfrm>
            <a:off x="1176983" y="1920232"/>
            <a:ext cx="4267201" cy="20609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Sau</a:t>
            </a:r>
            <a:r>
              <a:rPr kumimoji="0" lang="en-US" sz="3200" b="1" i="1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khi</a:t>
            </a:r>
            <a:r>
              <a:rPr kumimoji="0" lang="en-US" sz="3200" b="1" i="1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qua </a:t>
            </a:r>
            <a:r>
              <a:rPr kumimoji="0" lang="en-US" sz="3200" b="1" i="1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Đèo</a:t>
            </a:r>
            <a:r>
              <a:rPr kumimoji="0" lang="en-US" sz="3200" b="1" i="1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Gió</a:t>
            </a:r>
            <a:r>
              <a:rPr kumimoji="0" lang="en-US" sz="3200" b="1" i="1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                Ta </a:t>
            </a:r>
            <a:r>
              <a:rPr kumimoji="0" lang="en-US" sz="3200" b="1" i="1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lại</a:t>
            </a:r>
            <a:r>
              <a:rPr kumimoji="0" lang="en-US" sz="3200" b="1" i="1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vượt</a:t>
            </a:r>
            <a:r>
              <a:rPr kumimoji="0" lang="en-US" sz="3200" b="1" i="1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Đèo</a:t>
            </a:r>
            <a:r>
              <a:rPr kumimoji="0" lang="en-US" sz="3200" b="1" i="1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Giàng</a:t>
            </a:r>
            <a:r>
              <a:rPr kumimoji="0" lang="en-US" sz="3200" b="1" i="1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</a:t>
            </a:r>
          </a:p>
          <a:p>
            <a:pPr marL="0" marR="0" lvl="0" indent="0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Lại</a:t>
            </a:r>
            <a:r>
              <a:rPr kumimoji="0" lang="en-US" sz="3200" b="1" i="1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vượt</a:t>
            </a:r>
            <a:r>
              <a:rPr kumimoji="0" lang="en-US" sz="3200" b="1" i="1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đèo</a:t>
            </a:r>
            <a:r>
              <a:rPr kumimoji="0" lang="en-US" sz="3200" b="1" i="1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Cao </a:t>
            </a:r>
            <a:r>
              <a:rPr kumimoji="0" lang="en-US" sz="3200" b="1" i="1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Bắc</a:t>
            </a:r>
            <a:r>
              <a:rPr kumimoji="0" lang="en-US" sz="3200" b="1" i="1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</a:t>
            </a:r>
          </a:p>
          <a:p>
            <a:pPr marL="0" marR="0" lvl="0" indent="0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Thì</a:t>
            </a:r>
            <a:r>
              <a:rPr kumimoji="0" lang="en-US" sz="3200" b="1" i="1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</a:t>
            </a:r>
            <a:r>
              <a:rPr kumimoji="0" lang="en-US" sz="3200" b="1" i="1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tới</a:t>
            </a:r>
            <a:r>
              <a:rPr kumimoji="0" lang="en-US" sz="3200" b="1" i="1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Cao </a:t>
            </a:r>
            <a:r>
              <a:rPr kumimoji="0" lang="en-US" sz="3200" b="1" i="1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Bằng</a:t>
            </a:r>
            <a:r>
              <a:rPr kumimoji="0" lang="en-US" sz="3200" b="1" i="1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0" marR="0" lvl="0" indent="0" algn="ctr" defTabSz="914400" rtl="0" eaLnBrk="1" fontAlgn="auto" latinLnBrk="0" hangingPunct="1"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3200" b="0" i="0" strike="noStrike" kern="1200" cap="none" spc="0" normalizeH="0" baseline="0" noProof="0" dirty="0" smtClean="0">
              <a:ln>
                <a:noFill/>
              </a:ln>
              <a:solidFill>
                <a:srgbClr val="1306B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8" name="Rectangle 14"/>
          <p:cNvSpPr txBox="1">
            <a:spLocks noChangeArrowheads="1"/>
          </p:cNvSpPr>
          <p:nvPr/>
        </p:nvSpPr>
        <p:spPr>
          <a:xfrm>
            <a:off x="1153539" y="4072594"/>
            <a:ext cx="4557922" cy="2173458"/>
          </a:xfrm>
          <a:prstGeom prst="rect">
            <a:avLst/>
          </a:prstGeom>
        </p:spPr>
        <p:txBody>
          <a:bodyPr/>
          <a:lstStyle/>
          <a:p>
            <a:pPr marR="0" lvl="0" algn="l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Cao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Bằng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rõ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thật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cao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!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    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Rồi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dần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bằng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bằng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xuống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Đầu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tiên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mận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ngọt</a:t>
            </a:r>
            <a:endParaRPr kumimoji="0" lang="en-US" sz="3200" b="1" i="1" u="none" strike="noStrike" kern="1200" cap="none" spc="0" normalizeH="0" baseline="0" noProof="0" dirty="0" smtClean="0">
              <a:ln>
                <a:noFill/>
              </a:ln>
              <a:solidFill>
                <a:srgbClr val="1306B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algn="l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Đón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môi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dịu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dàng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R="0" lvl="0" algn="l" defTabSz="914400" rtl="0" eaLnBrk="1" fontAlgn="auto" latinLnBrk="0" hangingPunct="1"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1306B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9" name="Rectangle 15"/>
          <p:cNvSpPr txBox="1">
            <a:spLocks noChangeArrowheads="1"/>
          </p:cNvSpPr>
          <p:nvPr/>
        </p:nvSpPr>
        <p:spPr>
          <a:xfrm>
            <a:off x="6530943" y="1907342"/>
            <a:ext cx="4455927" cy="2116015"/>
          </a:xfrm>
          <a:prstGeom prst="rect">
            <a:avLst/>
          </a:prstGeom>
        </p:spPr>
        <p:txBody>
          <a:bodyPr/>
          <a:lstStyle/>
          <a:p>
            <a:pPr marL="228600" marR="0" lvl="0" indent="-228600" algn="l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Rồi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đến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chị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rất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thương</a:t>
            </a:r>
            <a:endParaRPr lang="en-US" sz="3200" b="1" i="1" dirty="0" smtClean="0">
              <a:solidFill>
                <a:srgbClr val="1306BA"/>
              </a:solidFill>
            </a:endParaRPr>
          </a:p>
          <a:p>
            <a:pPr marL="228600" marR="0" lvl="0" indent="-228600" algn="l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Rồi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đến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em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rất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thảo</a:t>
            </a:r>
            <a:endParaRPr lang="en-US" sz="3200" b="1" i="1" dirty="0" smtClean="0">
              <a:solidFill>
                <a:srgbClr val="1306BA"/>
              </a:solidFill>
            </a:endParaRPr>
          </a:p>
          <a:p>
            <a:pPr marL="228600" marR="0" lvl="0" indent="-228600" algn="l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Ông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lành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như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hạt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gạo</a:t>
            </a:r>
            <a:endParaRPr kumimoji="0" lang="en-US" sz="3200" b="1" i="1" u="none" strike="noStrike" kern="1200" cap="none" spc="0" normalizeH="0" baseline="0" noProof="0" dirty="0" smtClean="0">
              <a:ln>
                <a:noFill/>
              </a:ln>
              <a:solidFill>
                <a:srgbClr val="1306B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Bà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hiền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như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suối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trong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228600" marR="0" lvl="0" indent="-228600" algn="l" defTabSz="914400" rtl="0" eaLnBrk="1" fontAlgn="auto" latinLnBrk="0" hangingPunct="1"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1306B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0" name="Rectangle 16"/>
          <p:cNvSpPr txBox="1">
            <a:spLocks noChangeArrowheads="1"/>
          </p:cNvSpPr>
          <p:nvPr/>
        </p:nvSpPr>
        <p:spPr>
          <a:xfrm>
            <a:off x="6575515" y="4076108"/>
            <a:ext cx="4841997" cy="2015197"/>
          </a:xfrm>
          <a:prstGeom prst="rect">
            <a:avLst/>
          </a:prstGeom>
        </p:spPr>
        <p:txBody>
          <a:bodyPr/>
          <a:lstStyle/>
          <a:p>
            <a:pPr marR="0" lvl="0" algn="l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Còn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núi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non Cao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Bằng</a:t>
            </a:r>
            <a:endParaRPr kumimoji="0" lang="en-US" sz="3200" b="1" i="1" u="none" strike="noStrike" kern="1200" cap="none" spc="0" normalizeH="0" baseline="0" noProof="0" dirty="0" smtClean="0">
              <a:ln>
                <a:noFill/>
              </a:ln>
              <a:solidFill>
                <a:srgbClr val="1306B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algn="l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Đo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làm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sao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cho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hết</a:t>
            </a:r>
            <a:endParaRPr kumimoji="0" lang="en-US" sz="3200" b="1" i="1" u="none" strike="noStrike" kern="1200" cap="none" spc="0" normalizeH="0" baseline="0" noProof="0" dirty="0" smtClean="0">
              <a:ln>
                <a:noFill/>
              </a:ln>
              <a:solidFill>
                <a:srgbClr val="1306B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algn="l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Như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lòng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yêu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đất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nước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R="0" lvl="0" algn="l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Sâu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sắc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người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Cao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Bằng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</p:txBody>
      </p:sp>
      <p:sp>
        <p:nvSpPr>
          <p:cNvPr id="31" name="Rectangle 8"/>
          <p:cNvSpPr>
            <a:spLocks noChangeArrowheads="1"/>
          </p:cNvSpPr>
          <p:nvPr/>
        </p:nvSpPr>
        <p:spPr bwMode="auto">
          <a:xfrm>
            <a:off x="9221369" y="6196822"/>
            <a:ext cx="1676400" cy="3048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/>
              <a:t>Trúc Thông</a:t>
            </a:r>
          </a:p>
        </p:txBody>
      </p:sp>
    </p:spTree>
    <p:extLst>
      <p:ext uri="{BB962C8B-B14F-4D97-AF65-F5344CB8AC3E}">
        <p14:creationId xmlns:p14="http://schemas.microsoft.com/office/powerpoint/2010/main" val="2540177043"/>
      </p:ext>
    </p:extLst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27" grpId="0"/>
      <p:bldP spid="28" grpId="0"/>
      <p:bldP spid="29" grpId="0"/>
      <p:bldP spid="30" grpId="0"/>
      <p:bldP spid="3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1323" y="5769237"/>
            <a:ext cx="12190677" cy="1088760"/>
            <a:chOff x="1" y="4361"/>
            <a:chExt cx="9215" cy="823"/>
          </a:xfrm>
        </p:grpSpPr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14" y="4289"/>
              <a:ext cx="781" cy="10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82" y="4361"/>
              <a:ext cx="1134" cy="8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430745" y="53924"/>
            <a:ext cx="11460163" cy="993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15" tIns="65308" rIns="130615" bIns="65308">
            <a:spAutoFit/>
          </a:bodyPr>
          <a:lstStyle>
            <a:lvl1pPr defTabSz="1306513">
              <a:spcBef>
                <a:spcPct val="20000"/>
              </a:spcBef>
              <a:buChar char="•"/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62038" indent="-409575" defTabSz="1306513">
              <a:spcBef>
                <a:spcPct val="20000"/>
              </a:spcBef>
              <a:buChar char="–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633538" indent="-327025" defTabSz="1306513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286000" indent="-327025" defTabSz="1306513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938463" indent="-325438" defTabSz="1306513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3956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8528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3100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7672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Chính</a:t>
            </a:r>
            <a:r>
              <a:rPr lang="en-US" altLang="en-US" sz="28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tả</a:t>
            </a:r>
            <a:endParaRPr lang="en-US" altLang="en-US" sz="28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Cao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Bằng</a:t>
            </a:r>
            <a:endParaRPr lang="en-US" altLang="en-US" sz="2800" dirty="0" smtClean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1671744" y="1321188"/>
            <a:ext cx="2590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LUYỆN TẬP</a:t>
            </a:r>
            <a:r>
              <a:rPr lang="en-US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:</a:t>
            </a:r>
            <a:endParaRPr lang="en-US" sz="2800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3"/>
          <p:cNvSpPr txBox="1">
            <a:spLocks noChangeArrowheads="1"/>
          </p:cNvSpPr>
          <p:nvPr/>
        </p:nvSpPr>
        <p:spPr>
          <a:xfrm>
            <a:off x="576775" y="1858080"/>
            <a:ext cx="11183815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Tìm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tên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riêng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thích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hợp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với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mỗi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ô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trống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biết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rằng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những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tên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riêng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đó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Điện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Biên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Phủ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Công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Lý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Côn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Đảo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Võ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Thị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Sáu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Nguyễn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Văn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Trỗi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Bế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Văn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Đàn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a)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Người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nữ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anh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hùng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trẻ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tuổi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hi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sinh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ở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nhà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tù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Côn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Đảo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chị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Võ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Thị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Sáu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b)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Người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lấy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thân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mình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làm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giá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súng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trong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chiến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dịch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Điện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Biên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Phủ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anh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Bế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Văn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Đàn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c)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Người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chiến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sĩ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biệt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động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Sài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Gòn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đặt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mìn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trên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cầu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Công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Lý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mưu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sát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Mắc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Na-ma-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ra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anh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Nguyễn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Văn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trỗi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7343339" y="2926072"/>
            <a:ext cx="1266092" cy="351692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9662210" y="2923724"/>
            <a:ext cx="1606015" cy="351692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8351538" y="3427824"/>
            <a:ext cx="2030424" cy="351692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8213191" y="4330496"/>
            <a:ext cx="1169963" cy="351692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3045673" y="4832249"/>
            <a:ext cx="2398528" cy="351692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656543" y="3807644"/>
            <a:ext cx="1720897" cy="351692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118331"/>
      </p:ext>
    </p:extLst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xit" presetSubtype="2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xit" presetSubtype="2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4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xit" presetSubtype="2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5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xit" presetSubtype="2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5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xit" presetSubtype="2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6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0" grpId="0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1118</TotalTime>
  <Words>630</Words>
  <Application>Microsoft Office PowerPoint</Application>
  <PresentationFormat>Widescreen</PresentationFormat>
  <Paragraphs>102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VNI-Times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MAYTINH</cp:lastModifiedBy>
  <cp:revision>108</cp:revision>
  <dcterms:created xsi:type="dcterms:W3CDTF">2017-11-24T09:12:01Z</dcterms:created>
  <dcterms:modified xsi:type="dcterms:W3CDTF">2021-02-18T14:36:11Z</dcterms:modified>
</cp:coreProperties>
</file>